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8" r:id="rId1"/>
  </p:sldMasterIdLst>
  <p:notesMasterIdLst>
    <p:notesMasterId r:id="rId23"/>
  </p:notesMasterIdLst>
  <p:sldIdLst>
    <p:sldId id="256" r:id="rId2"/>
    <p:sldId id="257" r:id="rId3"/>
    <p:sldId id="288" r:id="rId4"/>
    <p:sldId id="258" r:id="rId5"/>
    <p:sldId id="262" r:id="rId6"/>
    <p:sldId id="263" r:id="rId7"/>
    <p:sldId id="264" r:id="rId8"/>
    <p:sldId id="266" r:id="rId9"/>
    <p:sldId id="267" r:id="rId10"/>
    <p:sldId id="261" r:id="rId11"/>
    <p:sldId id="270" r:id="rId12"/>
    <p:sldId id="274" r:id="rId13"/>
    <p:sldId id="275" r:id="rId14"/>
    <p:sldId id="277" r:id="rId15"/>
    <p:sldId id="278" r:id="rId16"/>
    <p:sldId id="279" r:id="rId17"/>
    <p:sldId id="282" r:id="rId18"/>
    <p:sldId id="283" r:id="rId19"/>
    <p:sldId id="287" r:id="rId20"/>
    <p:sldId id="285" r:id="rId21"/>
    <p:sldId id="286" r:id="rId22"/>
  </p:sldIdLst>
  <p:sldSz cx="9144000" cy="5143500" type="screen16x9"/>
  <p:notesSz cx="6858000" cy="9144000"/>
  <p:embeddedFontLst>
    <p:embeddedFont>
      <p:font typeface="Muli" panose="020B0604020202020204" charset="0"/>
      <p:regular r:id="rId24"/>
      <p:italic r:id="rId25"/>
    </p:embeddedFont>
    <p:embeddedFont>
      <p:font typeface="Georgia" panose="02040502050405020303" pitchFamily="18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715D787-7051-425D-AA24-474A29E8A1D7}">
  <a:tblStyle styleId="{3715D787-7051-425D-AA24-474A29E8A1D7}" styleName="Table_0">
    <a:wholeTbl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737" autoAdjust="0"/>
  </p:normalViewPr>
  <p:slideViewPr>
    <p:cSldViewPr snapToGrid="0">
      <p:cViewPr varScale="1">
        <p:scale>
          <a:sx n="116" d="100"/>
          <a:sy n="116" d="100"/>
        </p:scale>
        <p:origin x="24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4127593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63371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87918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Shape 1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19257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Shape 2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86342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Shape 2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15177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Shape 2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20472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Shape 2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65544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Shape 2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69291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Shape 3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81480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Shape 3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158750" lvl="0" indent="0" rtl="0">
              <a:spcBef>
                <a:spcPts val="0"/>
              </a:spcBef>
              <a:buClr>
                <a:srgbClr val="000000"/>
              </a:buClr>
              <a:buSzPct val="78571"/>
              <a:buFont typeface="Muli"/>
              <a:buNone/>
            </a:pPr>
            <a:endParaRPr lang="en" sz="1400" b="1" dirty="0">
              <a:latin typeface="Muli"/>
              <a:ea typeface="Muli"/>
              <a:cs typeface="Muli"/>
              <a:sym typeface="Muli"/>
            </a:endParaRPr>
          </a:p>
        </p:txBody>
      </p:sp>
    </p:spTree>
    <p:extLst>
      <p:ext uri="{BB962C8B-B14F-4D97-AF65-F5344CB8AC3E}">
        <p14:creationId xmlns:p14="http://schemas.microsoft.com/office/powerpoint/2010/main" val="32105932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Shape 3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98450" rtl="0">
              <a:spcBef>
                <a:spcPts val="0"/>
              </a:spcBef>
              <a:buClr>
                <a:srgbClr val="000000"/>
              </a:buClr>
              <a:buSzPct val="78571"/>
              <a:buFont typeface="Muli"/>
              <a:buChar char="➜"/>
            </a:pPr>
            <a:endParaRPr lang="en" sz="1400" b="1" dirty="0">
              <a:latin typeface="Muli"/>
              <a:ea typeface="Muli"/>
              <a:cs typeface="Muli"/>
              <a:sym typeface="Muli"/>
            </a:endParaRPr>
          </a:p>
        </p:txBody>
      </p:sp>
    </p:spTree>
    <p:extLst>
      <p:ext uri="{BB962C8B-B14F-4D97-AF65-F5344CB8AC3E}">
        <p14:creationId xmlns:p14="http://schemas.microsoft.com/office/powerpoint/2010/main" val="448582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79976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Shape 3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00959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Shape 3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7080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8399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3405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10931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7294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01892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23801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word impact change to impactful! - Jani</a:t>
            </a:r>
          </a:p>
        </p:txBody>
      </p:sp>
    </p:spTree>
    <p:extLst>
      <p:ext uri="{BB962C8B-B14F-4D97-AF65-F5344CB8AC3E}">
        <p14:creationId xmlns:p14="http://schemas.microsoft.com/office/powerpoint/2010/main" val="3628425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hape 9" descr="DeathToStock7.jpg"/>
          <p:cNvPicPr preferRelativeResize="0"/>
          <p:nvPr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10"/>
          <p:cNvSpPr/>
          <p:nvPr/>
        </p:nvSpPr>
        <p:spPr>
          <a:xfrm>
            <a:off x="2748000" y="747750"/>
            <a:ext cx="3647999" cy="3647999"/>
          </a:xfrm>
          <a:prstGeom prst="ellipse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2747950" y="747775"/>
            <a:ext cx="3647999" cy="36479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None/>
              <a:defRPr sz="2400"/>
            </a:lvl1pPr>
            <a:lvl2pPr lvl="1" rtl="0">
              <a:spcBef>
                <a:spcPts val="0"/>
              </a:spcBef>
              <a:buNone/>
              <a:defRPr sz="2400"/>
            </a:lvl2pPr>
            <a:lvl3pPr lvl="2" rtl="0">
              <a:spcBef>
                <a:spcPts val="0"/>
              </a:spcBef>
              <a:buNone/>
              <a:defRPr sz="2400"/>
            </a:lvl3pPr>
            <a:lvl4pPr lvl="3" rtl="0">
              <a:spcBef>
                <a:spcPts val="0"/>
              </a:spcBef>
              <a:buNone/>
              <a:defRPr sz="2400"/>
            </a:lvl4pPr>
            <a:lvl5pPr lvl="4" rtl="0">
              <a:spcBef>
                <a:spcPts val="0"/>
              </a:spcBef>
              <a:buNone/>
              <a:defRPr sz="2400"/>
            </a:lvl5pPr>
            <a:lvl6pPr lvl="5" rtl="0">
              <a:spcBef>
                <a:spcPts val="0"/>
              </a:spcBef>
              <a:buNone/>
              <a:defRPr sz="2400"/>
            </a:lvl6pPr>
            <a:lvl7pPr lvl="6" rtl="0">
              <a:spcBef>
                <a:spcPts val="0"/>
              </a:spcBef>
              <a:buNone/>
              <a:defRPr sz="2400"/>
            </a:lvl7pPr>
            <a:lvl8pPr lvl="7" rtl="0">
              <a:spcBef>
                <a:spcPts val="0"/>
              </a:spcBef>
              <a:buNone/>
              <a:defRPr sz="2400"/>
            </a:lvl8pPr>
            <a:lvl9pPr lvl="8" rtl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hape 13" descr="DeathToStock10.jpg"/>
          <p:cNvPicPr preferRelativeResize="0"/>
          <p:nvPr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Shape 14"/>
          <p:cNvSpPr/>
          <p:nvPr/>
        </p:nvSpPr>
        <p:spPr>
          <a:xfrm>
            <a:off x="2525575" y="525325"/>
            <a:ext cx="4092900" cy="4092900"/>
          </a:xfrm>
          <a:prstGeom prst="diamond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ubTitle" idx="1"/>
          </p:nvPr>
        </p:nvSpPr>
        <p:spPr>
          <a:xfrm>
            <a:off x="3009350" y="2573875"/>
            <a:ext cx="3086700" cy="204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Clr>
                <a:srgbClr val="FFFFFF"/>
              </a:buClr>
              <a:buFont typeface="Muli"/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 rtl="0">
              <a:spcBef>
                <a:spcPts val="0"/>
              </a:spcBef>
              <a:buClr>
                <a:srgbClr val="FFFFFF"/>
              </a:buClr>
              <a:buFont typeface="Muli"/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algn="ctr" rtl="0">
              <a:spcBef>
                <a:spcPts val="0"/>
              </a:spcBef>
              <a:buClr>
                <a:srgbClr val="FFFFFF"/>
              </a:buClr>
              <a:buFont typeface="Muli"/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algn="ctr" rtl="0">
              <a:spcBef>
                <a:spcPts val="0"/>
              </a:spcBef>
              <a:buClr>
                <a:srgbClr val="FFFFFF"/>
              </a:buClr>
              <a:buFont typeface="Muli"/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algn="ctr" rtl="0">
              <a:spcBef>
                <a:spcPts val="0"/>
              </a:spcBef>
              <a:buClr>
                <a:srgbClr val="FFFFFF"/>
              </a:buClr>
              <a:buFont typeface="Muli"/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algn="ctr" rtl="0">
              <a:spcBef>
                <a:spcPts val="0"/>
              </a:spcBef>
              <a:buClr>
                <a:srgbClr val="FFFFFF"/>
              </a:buClr>
              <a:buFont typeface="Muli"/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algn="ctr" rtl="0">
              <a:spcBef>
                <a:spcPts val="0"/>
              </a:spcBef>
              <a:buClr>
                <a:srgbClr val="FFFFFF"/>
              </a:buClr>
              <a:buFont typeface="Muli"/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algn="ctr" rtl="0">
              <a:spcBef>
                <a:spcPts val="0"/>
              </a:spcBef>
              <a:buClr>
                <a:srgbClr val="FFFFFF"/>
              </a:buClr>
              <a:buFont typeface="Muli"/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algn="ctr" rtl="0">
              <a:spcBef>
                <a:spcPts val="0"/>
              </a:spcBef>
              <a:buClr>
                <a:srgbClr val="FFFFFF"/>
              </a:buClr>
              <a:buFont typeface="Muli"/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3048000" y="529375"/>
            <a:ext cx="3048000" cy="204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buNone/>
              <a:defRPr sz="2400"/>
            </a:lvl1pPr>
            <a:lvl2pPr lvl="1" rtl="0">
              <a:spcBef>
                <a:spcPts val="0"/>
              </a:spcBef>
              <a:buNone/>
              <a:defRPr sz="2400"/>
            </a:lvl2pPr>
            <a:lvl3pPr lvl="2" rtl="0">
              <a:spcBef>
                <a:spcPts val="0"/>
              </a:spcBef>
              <a:buNone/>
              <a:defRPr sz="2400"/>
            </a:lvl3pPr>
            <a:lvl4pPr lvl="3" rtl="0">
              <a:spcBef>
                <a:spcPts val="0"/>
              </a:spcBef>
              <a:buNone/>
              <a:defRPr sz="2400"/>
            </a:lvl4pPr>
            <a:lvl5pPr lvl="4" rtl="0">
              <a:spcBef>
                <a:spcPts val="0"/>
              </a:spcBef>
              <a:buNone/>
              <a:defRPr sz="2400"/>
            </a:lvl5pPr>
            <a:lvl6pPr lvl="5" rtl="0">
              <a:spcBef>
                <a:spcPts val="0"/>
              </a:spcBef>
              <a:buNone/>
              <a:defRPr sz="2400"/>
            </a:lvl6pPr>
            <a:lvl7pPr lvl="6" rtl="0">
              <a:spcBef>
                <a:spcPts val="0"/>
              </a:spcBef>
              <a:buNone/>
              <a:defRPr sz="2400"/>
            </a:lvl7pPr>
            <a:lvl8pPr lvl="7" rtl="0">
              <a:spcBef>
                <a:spcPts val="0"/>
              </a:spcBef>
              <a:buNone/>
              <a:defRPr sz="2400"/>
            </a:lvl8pPr>
            <a:lvl9pPr lvl="8" rtl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Shape 18" descr="DeathToStock8.jpg"/>
          <p:cNvPicPr preferRelativeResize="0"/>
          <p:nvPr/>
        </p:nvPicPr>
        <p:blipFill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Shape 19"/>
          <p:cNvSpPr/>
          <p:nvPr/>
        </p:nvSpPr>
        <p:spPr>
          <a:xfrm>
            <a:off x="150" y="1790100"/>
            <a:ext cx="9144000" cy="1563299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1964225" y="2161800"/>
            <a:ext cx="5215499" cy="819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Clr>
                <a:srgbClr val="FFFFFF"/>
              </a:buClr>
              <a:buSzPct val="100000"/>
              <a:buFont typeface="Georgia"/>
              <a:defRPr sz="16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ctr" rtl="0">
              <a:spcBef>
                <a:spcPts val="0"/>
              </a:spcBef>
              <a:buClr>
                <a:srgbClr val="FFFFFF"/>
              </a:buClr>
              <a:buSzPct val="100000"/>
              <a:buFont typeface="Georgia"/>
              <a:defRPr sz="16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algn="ctr" rtl="0">
              <a:spcBef>
                <a:spcPts val="0"/>
              </a:spcBef>
              <a:buClr>
                <a:srgbClr val="FFFFFF"/>
              </a:buClr>
              <a:buSzPct val="100000"/>
              <a:buFont typeface="Georgia"/>
              <a:defRPr sz="16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algn="ctr" rtl="0">
              <a:spcBef>
                <a:spcPts val="0"/>
              </a:spcBef>
              <a:buClr>
                <a:srgbClr val="FFFFFF"/>
              </a:buClr>
              <a:buSzPct val="100000"/>
              <a:buFont typeface="Georgia"/>
              <a:defRPr sz="16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algn="ctr" rtl="0">
              <a:spcBef>
                <a:spcPts val="0"/>
              </a:spcBef>
              <a:buClr>
                <a:srgbClr val="FFFFFF"/>
              </a:buClr>
              <a:buSzPct val="100000"/>
              <a:buFont typeface="Georgia"/>
              <a:defRPr sz="16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algn="ctr" rtl="0">
              <a:spcBef>
                <a:spcPts val="0"/>
              </a:spcBef>
              <a:buClr>
                <a:srgbClr val="FFFFFF"/>
              </a:buClr>
              <a:buSzPct val="100000"/>
              <a:buFont typeface="Georgia"/>
              <a:defRPr sz="16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algn="ctr" rtl="0">
              <a:spcBef>
                <a:spcPts val="0"/>
              </a:spcBef>
              <a:buClr>
                <a:srgbClr val="FFFFFF"/>
              </a:buClr>
              <a:buSzPct val="100000"/>
              <a:buFont typeface="Georgia"/>
              <a:defRPr sz="16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algn="ctr" rtl="0">
              <a:spcBef>
                <a:spcPts val="0"/>
              </a:spcBef>
              <a:buClr>
                <a:srgbClr val="FFFFFF"/>
              </a:buClr>
              <a:buSzPct val="100000"/>
              <a:buFont typeface="Georgia"/>
              <a:defRPr sz="16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algn="ctr">
              <a:spcBef>
                <a:spcPts val="0"/>
              </a:spcBef>
              <a:buClr>
                <a:srgbClr val="FFFFFF"/>
              </a:buClr>
              <a:buSzPct val="100000"/>
              <a:buFont typeface="Georgia"/>
              <a:defRPr sz="16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Shape 22" descr="DeathToStock2.jpg"/>
          <p:cNvPicPr preferRelativeResize="0"/>
          <p:nvPr/>
        </p:nvPicPr>
        <p:blipFill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Shape 23"/>
          <p:cNvSpPr/>
          <p:nvPr/>
        </p:nvSpPr>
        <p:spPr>
          <a:xfrm>
            <a:off x="2380350" y="0"/>
            <a:ext cx="6763800" cy="5143499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2902775" y="302375"/>
            <a:ext cx="5718600" cy="5030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2902950" y="1509475"/>
            <a:ext cx="5718600" cy="3125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buSzPct val="83333"/>
              <a:buFont typeface="Muli"/>
              <a:buChar char="➜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SzPct val="75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1 column half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/>
          <p:nvPr/>
        </p:nvSpPr>
        <p:spPr>
          <a:xfrm>
            <a:off x="4572000" y="0"/>
            <a:ext cx="4572000" cy="5143499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5128375" y="302375"/>
            <a:ext cx="3493199" cy="5030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5128481" y="1509475"/>
            <a:ext cx="3493199" cy="3125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buSzPct val="83333"/>
              <a:buFont typeface="Muli"/>
              <a:buChar char="➜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SzPct val="75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Shape 31" descr="DeathToStock11.jpg"/>
          <p:cNvPicPr preferRelativeResize="0"/>
          <p:nvPr/>
        </p:nvPicPr>
        <p:blipFill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Shape 32"/>
          <p:cNvSpPr/>
          <p:nvPr/>
        </p:nvSpPr>
        <p:spPr>
          <a:xfrm>
            <a:off x="2380350" y="0"/>
            <a:ext cx="6763800" cy="5143499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2902775" y="302375"/>
            <a:ext cx="5718600" cy="5030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2902950" y="1509475"/>
            <a:ext cx="2780700" cy="312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buChar char="➜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5840728" y="1509475"/>
            <a:ext cx="2780700" cy="312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buChar char="➜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Shape 44" descr="DeathToStock6.jpg"/>
          <p:cNvPicPr preferRelativeResize="0"/>
          <p:nvPr/>
        </p:nvPicPr>
        <p:blipFill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Shape 45"/>
          <p:cNvSpPr/>
          <p:nvPr/>
        </p:nvSpPr>
        <p:spPr>
          <a:xfrm>
            <a:off x="1190100" y="0"/>
            <a:ext cx="6763800" cy="857400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1190100" y="302375"/>
            <a:ext cx="6763800" cy="5030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algn="ctr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algn="ctr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algn="ctr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algn="ctr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algn="ctr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algn="ctr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algn="ctr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Shape 48" descr="DeathToStock1.jpg"/>
          <p:cNvPicPr preferRelativeResize="0"/>
          <p:nvPr/>
        </p:nvPicPr>
        <p:blipFill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Shape 49"/>
          <p:cNvSpPr/>
          <p:nvPr/>
        </p:nvSpPr>
        <p:spPr>
          <a:xfrm>
            <a:off x="1190100" y="4470400"/>
            <a:ext cx="6763800" cy="673199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1190100" y="4470500"/>
            <a:ext cx="6763800" cy="673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algn="ctr">
              <a:spcBef>
                <a:spcPts val="360"/>
              </a:spcBef>
              <a:buClr>
                <a:srgbClr val="FFFFFF"/>
              </a:buClr>
              <a:buFont typeface="Muli"/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2902950" y="1509475"/>
            <a:ext cx="5718600" cy="312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buSzPct val="83333"/>
              <a:buFont typeface="Muli"/>
              <a:buChar char="➜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SzPct val="75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title"/>
          </p:nvPr>
        </p:nvSpPr>
        <p:spPr>
          <a:xfrm>
            <a:off x="2902775" y="302375"/>
            <a:ext cx="5718600" cy="503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://www.pennstatenetimpact.com/" TargetMode="External"/><Relationship Id="rId5" Type="http://schemas.openxmlformats.org/officeDocument/2006/relationships/hyperlink" Target="https://www.youtube.com/watch?v=Eev_qyBmj0Y" TargetMode="External"/><Relationship Id="rId4" Type="http://schemas.openxmlformats.org/officeDocument/2006/relationships/hyperlink" Target="http://www.pennstatenetimpact.com/#!sccc2016/liax9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Shape 56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1500" y="0"/>
            <a:ext cx="85907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351500" y="4154700"/>
            <a:ext cx="8590800" cy="988800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4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           Penn State Net Impact - Undergraduate Chapter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4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        Smeal College Of Business</a:t>
            </a:r>
          </a:p>
        </p:txBody>
      </p:sp>
      <p:pic>
        <p:nvPicPr>
          <p:cNvPr id="58" name="Shape 58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299" y="4054625"/>
            <a:ext cx="1131999" cy="1088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Shape 100"/>
          <p:cNvPicPr preferRelativeResize="0"/>
          <p:nvPr/>
        </p:nvPicPr>
        <p:blipFill rotWithShape="1">
          <a:blip r:embed="rId3" cstate="screen">
            <a:alphaModFix amt="8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8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Shape 101" descr="mapa_solido_n-01.png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275" y="931113"/>
            <a:ext cx="8120249" cy="4103425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Shape 102"/>
          <p:cNvSpPr/>
          <p:nvPr/>
        </p:nvSpPr>
        <p:spPr>
          <a:xfrm>
            <a:off x="1718250" y="2124175"/>
            <a:ext cx="202500" cy="202500"/>
          </a:xfrm>
          <a:prstGeom prst="donut">
            <a:avLst>
              <a:gd name="adj" fmla="val 33123"/>
            </a:avLst>
          </a:prstGeom>
          <a:solidFill>
            <a:srgbClr val="00B2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sz="1800" b="1">
              <a:solidFill>
                <a:srgbClr val="00B2FF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03" name="Shape 103"/>
          <p:cNvSpPr/>
          <p:nvPr/>
        </p:nvSpPr>
        <p:spPr>
          <a:xfrm>
            <a:off x="3981125" y="2277225"/>
            <a:ext cx="202500" cy="202500"/>
          </a:xfrm>
          <a:prstGeom prst="donut">
            <a:avLst>
              <a:gd name="adj" fmla="val 33123"/>
            </a:avLst>
          </a:prstGeom>
          <a:solidFill>
            <a:srgbClr val="00B2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sz="1800" b="1">
              <a:solidFill>
                <a:srgbClr val="00B2FF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04" name="Shape 104"/>
          <p:cNvSpPr/>
          <p:nvPr/>
        </p:nvSpPr>
        <p:spPr>
          <a:xfrm>
            <a:off x="4224825" y="2881562"/>
            <a:ext cx="202500" cy="202500"/>
          </a:xfrm>
          <a:prstGeom prst="donut">
            <a:avLst>
              <a:gd name="adj" fmla="val 33123"/>
            </a:avLst>
          </a:prstGeom>
          <a:solidFill>
            <a:srgbClr val="00B2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sz="1800" b="1">
              <a:solidFill>
                <a:srgbClr val="00B2FF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05" name="Shape 105"/>
          <p:cNvSpPr/>
          <p:nvPr/>
        </p:nvSpPr>
        <p:spPr>
          <a:xfrm>
            <a:off x="5162625" y="2511925"/>
            <a:ext cx="202500" cy="202500"/>
          </a:xfrm>
          <a:prstGeom prst="donut">
            <a:avLst>
              <a:gd name="adj" fmla="val 33123"/>
            </a:avLst>
          </a:prstGeom>
          <a:solidFill>
            <a:srgbClr val="00B2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sz="1800" b="1">
              <a:solidFill>
                <a:srgbClr val="00B2FF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06" name="Shape 106"/>
          <p:cNvSpPr/>
          <p:nvPr/>
        </p:nvSpPr>
        <p:spPr>
          <a:xfrm>
            <a:off x="6407800" y="1921675"/>
            <a:ext cx="202500" cy="202500"/>
          </a:xfrm>
          <a:prstGeom prst="donut">
            <a:avLst>
              <a:gd name="adj" fmla="val 33123"/>
            </a:avLst>
          </a:prstGeom>
          <a:solidFill>
            <a:srgbClr val="00B2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sz="1800" b="1">
              <a:solidFill>
                <a:srgbClr val="00B2FF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07" name="Shape 107"/>
          <p:cNvSpPr/>
          <p:nvPr/>
        </p:nvSpPr>
        <p:spPr>
          <a:xfrm>
            <a:off x="5896000" y="1598437"/>
            <a:ext cx="202500" cy="202500"/>
          </a:xfrm>
          <a:prstGeom prst="donut">
            <a:avLst>
              <a:gd name="adj" fmla="val 33123"/>
            </a:avLst>
          </a:prstGeom>
          <a:solidFill>
            <a:srgbClr val="00B2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sz="1800" b="1">
              <a:solidFill>
                <a:srgbClr val="00B2FF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08" name="Shape 108"/>
          <p:cNvSpPr/>
          <p:nvPr/>
        </p:nvSpPr>
        <p:spPr>
          <a:xfrm>
            <a:off x="6664675" y="2354475"/>
            <a:ext cx="202500" cy="202500"/>
          </a:xfrm>
          <a:prstGeom prst="donut">
            <a:avLst>
              <a:gd name="adj" fmla="val 33123"/>
            </a:avLst>
          </a:prstGeom>
          <a:solidFill>
            <a:srgbClr val="00B2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sz="1800" b="1">
              <a:solidFill>
                <a:srgbClr val="00B2FF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09" name="Shape 109"/>
          <p:cNvSpPr/>
          <p:nvPr/>
        </p:nvSpPr>
        <p:spPr>
          <a:xfrm>
            <a:off x="6751675" y="2796400"/>
            <a:ext cx="202500" cy="202500"/>
          </a:xfrm>
          <a:prstGeom prst="donut">
            <a:avLst>
              <a:gd name="adj" fmla="val 33123"/>
            </a:avLst>
          </a:prstGeom>
          <a:solidFill>
            <a:srgbClr val="00B2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sz="1800" b="1">
              <a:solidFill>
                <a:srgbClr val="00B2FF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10" name="Shape 110"/>
          <p:cNvSpPr/>
          <p:nvPr/>
        </p:nvSpPr>
        <p:spPr>
          <a:xfrm>
            <a:off x="7095575" y="2151975"/>
            <a:ext cx="202500" cy="202500"/>
          </a:xfrm>
          <a:prstGeom prst="donut">
            <a:avLst>
              <a:gd name="adj" fmla="val 33123"/>
            </a:avLst>
          </a:prstGeom>
          <a:solidFill>
            <a:srgbClr val="00B2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sz="1800" b="1">
              <a:solidFill>
                <a:srgbClr val="00B2FF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11" name="Shape 111"/>
          <p:cNvSpPr/>
          <p:nvPr/>
        </p:nvSpPr>
        <p:spPr>
          <a:xfrm>
            <a:off x="6029550" y="2593900"/>
            <a:ext cx="202500" cy="202500"/>
          </a:xfrm>
          <a:prstGeom prst="donut">
            <a:avLst>
              <a:gd name="adj" fmla="val 33123"/>
            </a:avLst>
          </a:prstGeom>
          <a:solidFill>
            <a:srgbClr val="00B2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sz="1800" b="1">
              <a:solidFill>
                <a:srgbClr val="00B2FF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12" name="Shape 112"/>
          <p:cNvSpPr/>
          <p:nvPr/>
        </p:nvSpPr>
        <p:spPr>
          <a:xfrm>
            <a:off x="6003400" y="3036050"/>
            <a:ext cx="202500" cy="202500"/>
          </a:xfrm>
          <a:prstGeom prst="donut">
            <a:avLst>
              <a:gd name="adj" fmla="val 33123"/>
            </a:avLst>
          </a:prstGeom>
          <a:solidFill>
            <a:srgbClr val="00B2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sz="1800" b="1">
              <a:solidFill>
                <a:srgbClr val="00B2FF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13" name="Shape 113"/>
          <p:cNvSpPr/>
          <p:nvPr/>
        </p:nvSpPr>
        <p:spPr>
          <a:xfrm>
            <a:off x="6751675" y="3190150"/>
            <a:ext cx="202500" cy="202500"/>
          </a:xfrm>
          <a:prstGeom prst="donut">
            <a:avLst>
              <a:gd name="adj" fmla="val 33123"/>
            </a:avLst>
          </a:prstGeom>
          <a:solidFill>
            <a:srgbClr val="00B2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sz="1800" b="1">
              <a:solidFill>
                <a:srgbClr val="00B2FF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14" name="Shape 114"/>
          <p:cNvSpPr/>
          <p:nvPr/>
        </p:nvSpPr>
        <p:spPr>
          <a:xfrm>
            <a:off x="7039300" y="2556975"/>
            <a:ext cx="202500" cy="202500"/>
          </a:xfrm>
          <a:prstGeom prst="donut">
            <a:avLst>
              <a:gd name="adj" fmla="val 33123"/>
            </a:avLst>
          </a:prstGeom>
          <a:solidFill>
            <a:srgbClr val="00B2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sz="1800" b="1">
              <a:solidFill>
                <a:srgbClr val="00B2FF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15" name="Shape 115"/>
          <p:cNvSpPr/>
          <p:nvPr/>
        </p:nvSpPr>
        <p:spPr>
          <a:xfrm>
            <a:off x="4840725" y="2074725"/>
            <a:ext cx="202500" cy="202500"/>
          </a:xfrm>
          <a:prstGeom prst="donut">
            <a:avLst>
              <a:gd name="adj" fmla="val 33123"/>
            </a:avLst>
          </a:prstGeom>
          <a:solidFill>
            <a:srgbClr val="00B2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sz="1800" b="1">
              <a:solidFill>
                <a:srgbClr val="00B2FF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16" name="Shape 116"/>
          <p:cNvSpPr/>
          <p:nvPr/>
        </p:nvSpPr>
        <p:spPr>
          <a:xfrm>
            <a:off x="1207650" y="0"/>
            <a:ext cx="6728699" cy="805500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7" name="Shape 117"/>
          <p:cNvSpPr/>
          <p:nvPr/>
        </p:nvSpPr>
        <p:spPr>
          <a:xfrm>
            <a:off x="2157850" y="3320950"/>
            <a:ext cx="202500" cy="202500"/>
          </a:xfrm>
          <a:prstGeom prst="donut">
            <a:avLst>
              <a:gd name="adj" fmla="val 33123"/>
            </a:avLst>
          </a:prstGeom>
          <a:solidFill>
            <a:srgbClr val="00B2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sz="1800" b="1">
              <a:solidFill>
                <a:srgbClr val="00B2FF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18" name="Shape 118"/>
          <p:cNvSpPr/>
          <p:nvPr/>
        </p:nvSpPr>
        <p:spPr>
          <a:xfrm>
            <a:off x="2329800" y="2679075"/>
            <a:ext cx="202500" cy="202500"/>
          </a:xfrm>
          <a:prstGeom prst="donut">
            <a:avLst>
              <a:gd name="adj" fmla="val 33123"/>
            </a:avLst>
          </a:prstGeom>
          <a:solidFill>
            <a:srgbClr val="00B2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sz="1800" b="1">
              <a:solidFill>
                <a:srgbClr val="00B2FF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19" name="Shape 119"/>
          <p:cNvSpPr/>
          <p:nvPr/>
        </p:nvSpPr>
        <p:spPr>
          <a:xfrm>
            <a:off x="3981125" y="2037575"/>
            <a:ext cx="202500" cy="202500"/>
          </a:xfrm>
          <a:prstGeom prst="donut">
            <a:avLst>
              <a:gd name="adj" fmla="val 33123"/>
            </a:avLst>
          </a:prstGeom>
          <a:solidFill>
            <a:srgbClr val="00B2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sz="1800" b="1">
              <a:solidFill>
                <a:srgbClr val="00B2FF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20" name="Shape 120"/>
          <p:cNvSpPr/>
          <p:nvPr/>
        </p:nvSpPr>
        <p:spPr>
          <a:xfrm>
            <a:off x="4923500" y="2277225"/>
            <a:ext cx="202500" cy="202500"/>
          </a:xfrm>
          <a:prstGeom prst="donut">
            <a:avLst>
              <a:gd name="adj" fmla="val 33123"/>
            </a:avLst>
          </a:prstGeom>
          <a:solidFill>
            <a:srgbClr val="00B2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sz="1800" b="1">
              <a:solidFill>
                <a:srgbClr val="00B2FF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21" name="Shape 121"/>
          <p:cNvSpPr txBox="1"/>
          <p:nvPr/>
        </p:nvSpPr>
        <p:spPr>
          <a:xfrm>
            <a:off x="1718250" y="4278000"/>
            <a:ext cx="5567999" cy="557700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30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F</a:t>
            </a:r>
            <a:r>
              <a:rPr lang="en" sz="24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rom</a:t>
            </a:r>
            <a:r>
              <a:rPr lang="en" sz="30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 18 </a:t>
            </a:r>
            <a:r>
              <a:rPr lang="en" sz="24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Countries</a:t>
            </a:r>
          </a:p>
        </p:txBody>
      </p:sp>
      <p:sp>
        <p:nvSpPr>
          <p:cNvPr id="122" name="Shape 122"/>
          <p:cNvSpPr txBox="1">
            <a:spLocks noGrp="1"/>
          </p:cNvSpPr>
          <p:nvPr>
            <p:ph type="title"/>
          </p:nvPr>
        </p:nvSpPr>
        <p:spPr>
          <a:xfrm>
            <a:off x="1190100" y="130350"/>
            <a:ext cx="6763800" cy="5030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" sz="2600"/>
              <a:t>We LIVE by Being A Diverse Organization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Shape 198"/>
          <p:cNvPicPr preferRelativeResize="0"/>
          <p:nvPr/>
        </p:nvPicPr>
        <p:blipFill>
          <a:blip r:embed="rId3" cstate="screen">
            <a:alphaModFix amt="9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" y="75"/>
            <a:ext cx="702722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Shape 199"/>
          <p:cNvSpPr/>
          <p:nvPr/>
        </p:nvSpPr>
        <p:spPr>
          <a:xfrm>
            <a:off x="0" y="75"/>
            <a:ext cx="5277299" cy="5143499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0" name="Shape 200"/>
          <p:cNvSpPr txBox="1">
            <a:spLocks noGrp="1"/>
          </p:cNvSpPr>
          <p:nvPr>
            <p:ph type="body" idx="4294967295"/>
          </p:nvPr>
        </p:nvSpPr>
        <p:spPr>
          <a:xfrm>
            <a:off x="85200" y="60875"/>
            <a:ext cx="4973399" cy="5143499"/>
          </a:xfrm>
          <a:prstGeom prst="rect">
            <a:avLst/>
          </a:prstGeom>
          <a:noFill/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 b="1" dirty="0"/>
              <a:t>We </a:t>
            </a:r>
            <a:r>
              <a:rPr lang="en" sz="3600" b="1" dirty="0"/>
              <a:t>LIVE</a:t>
            </a:r>
            <a:r>
              <a:rPr lang="en" sz="3000" b="1" dirty="0"/>
              <a:t> by engaging</a:t>
            </a:r>
          </a:p>
          <a:p>
            <a:pPr lvl="0" rtl="0">
              <a:spcBef>
                <a:spcPts val="0"/>
              </a:spcBef>
              <a:buNone/>
            </a:pPr>
            <a:endParaRPr sz="1000" b="1" dirty="0"/>
          </a:p>
          <a:p>
            <a:pPr lvl="0" rtl="0">
              <a:spcBef>
                <a:spcPts val="0"/>
              </a:spcBef>
              <a:buNone/>
            </a:pPr>
            <a:r>
              <a:rPr lang="en" sz="1800" b="1" dirty="0">
                <a:solidFill>
                  <a:schemeClr val="lt1"/>
                </a:solidFill>
              </a:rPr>
              <a:t>Up To Us Campus Challenge</a:t>
            </a:r>
          </a:p>
          <a:p>
            <a:pPr marL="457200" lvl="0" indent="-304800" rtl="0">
              <a:spcBef>
                <a:spcPts val="0"/>
              </a:spcBef>
              <a:buClr>
                <a:schemeClr val="lt1"/>
              </a:buClr>
              <a:buSzPct val="100000"/>
            </a:pPr>
            <a:r>
              <a:rPr lang="en" sz="1200" b="1" dirty="0">
                <a:solidFill>
                  <a:srgbClr val="FFE599"/>
                </a:solidFill>
              </a:rPr>
              <a:t>Finished The Number Two</a:t>
            </a:r>
            <a:r>
              <a:rPr lang="en" sz="1200" b="1" dirty="0">
                <a:solidFill>
                  <a:schemeClr val="lt1"/>
                </a:solidFill>
              </a:rPr>
              <a:t> School in the nation for this year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200" b="1" dirty="0">
                <a:solidFill>
                  <a:schemeClr val="lt1"/>
                </a:solidFill>
              </a:rPr>
              <a:t>Engaged over </a:t>
            </a:r>
            <a:r>
              <a:rPr lang="en" sz="1200" b="1" dirty="0">
                <a:solidFill>
                  <a:srgbClr val="FFE599"/>
                </a:solidFill>
              </a:rPr>
              <a:t>3,200</a:t>
            </a:r>
            <a:r>
              <a:rPr lang="en" sz="1200" b="1" dirty="0">
                <a:solidFill>
                  <a:schemeClr val="lt1"/>
                </a:solidFill>
              </a:rPr>
              <a:t> students at our three events </a:t>
            </a:r>
          </a:p>
          <a:p>
            <a:pPr lvl="0" rtl="0">
              <a:spcBef>
                <a:spcPts val="0"/>
              </a:spcBef>
              <a:buNone/>
            </a:pPr>
            <a:endParaRPr sz="1200" b="1" dirty="0">
              <a:solidFill>
                <a:schemeClr val="lt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1200" b="1" dirty="0">
              <a:solidFill>
                <a:schemeClr val="lt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1800" b="1" dirty="0"/>
              <a:t>Kiva Case Competition</a:t>
            </a:r>
          </a:p>
          <a:p>
            <a:pPr marL="457200" lvl="0" indent="-304800" rtl="0">
              <a:spcBef>
                <a:spcPts val="0"/>
              </a:spcBef>
              <a:buSzPct val="100000"/>
            </a:pPr>
            <a:r>
              <a:rPr lang="en" sz="1200" b="1" dirty="0">
                <a:solidFill>
                  <a:srgbClr val="FFE599"/>
                </a:solidFill>
              </a:rPr>
              <a:t>3rd place</a:t>
            </a:r>
            <a:r>
              <a:rPr lang="en" sz="1200" b="1" dirty="0"/>
              <a:t> winner for Fall 2014</a:t>
            </a:r>
          </a:p>
          <a:p>
            <a:pPr marL="457200" lvl="0" indent="-304800" rtl="0">
              <a:spcBef>
                <a:spcPts val="0"/>
              </a:spcBef>
              <a:buSzPct val="100000"/>
            </a:pPr>
            <a:r>
              <a:rPr lang="en" sz="1200" b="1" dirty="0">
                <a:solidFill>
                  <a:srgbClr val="FFE599"/>
                </a:solidFill>
              </a:rPr>
              <a:t>2nd place</a:t>
            </a:r>
            <a:r>
              <a:rPr lang="en" sz="1200" b="1" dirty="0"/>
              <a:t> winner for Spring 2015</a:t>
            </a:r>
          </a:p>
          <a:p>
            <a:pPr marL="457200" lvl="0" indent="-304800" rtl="0">
              <a:spcBef>
                <a:spcPts val="0"/>
              </a:spcBef>
              <a:buSzPct val="100000"/>
            </a:pPr>
            <a:r>
              <a:rPr lang="en" sz="1200" b="1" dirty="0">
                <a:solidFill>
                  <a:srgbClr val="FFE599"/>
                </a:solidFill>
              </a:rPr>
              <a:t>2nd place</a:t>
            </a:r>
            <a:r>
              <a:rPr lang="en" sz="1200" b="1" dirty="0"/>
              <a:t> winner for Fall 2016</a:t>
            </a:r>
          </a:p>
          <a:p>
            <a:pPr lvl="0" rtl="0">
              <a:spcBef>
                <a:spcPts val="0"/>
              </a:spcBef>
              <a:buNone/>
            </a:pPr>
            <a:endParaRPr sz="1200" b="1" dirty="0"/>
          </a:p>
          <a:p>
            <a:pPr lvl="0" rtl="0">
              <a:spcBef>
                <a:spcPts val="0"/>
              </a:spcBef>
              <a:buNone/>
            </a:pPr>
            <a:r>
              <a:rPr lang="en" sz="1800" b="1" dirty="0"/>
              <a:t>IBM Case Competition</a:t>
            </a:r>
          </a:p>
          <a:p>
            <a:pPr marL="457200" lvl="0" indent="-304800" rtl="0">
              <a:spcBef>
                <a:spcPts val="0"/>
              </a:spcBef>
              <a:buSzPct val="100000"/>
            </a:pPr>
            <a:r>
              <a:rPr lang="en" sz="1200" b="1" dirty="0">
                <a:solidFill>
                  <a:srgbClr val="FFE599"/>
                </a:solidFill>
              </a:rPr>
              <a:t>3rd place</a:t>
            </a:r>
            <a:r>
              <a:rPr lang="en" sz="1200" b="1" dirty="0"/>
              <a:t> winner for Spring 2015</a:t>
            </a:r>
          </a:p>
          <a:p>
            <a:pPr lvl="0" rtl="0">
              <a:spcBef>
                <a:spcPts val="0"/>
              </a:spcBef>
              <a:buNone/>
            </a:pPr>
            <a:endParaRPr sz="1800" b="1" dirty="0"/>
          </a:p>
          <a:p>
            <a:pPr lvl="0" rtl="0">
              <a:spcBef>
                <a:spcPts val="0"/>
              </a:spcBef>
              <a:buNone/>
            </a:pPr>
            <a:r>
              <a:rPr lang="en" sz="1800" b="1" dirty="0"/>
              <a:t>PWC Case Competition</a:t>
            </a:r>
          </a:p>
          <a:p>
            <a:pPr lvl="0" rtl="0">
              <a:spcBef>
                <a:spcPts val="0"/>
              </a:spcBef>
              <a:buNone/>
            </a:pPr>
            <a:endParaRPr sz="1800" b="1" dirty="0"/>
          </a:p>
          <a:p>
            <a:pPr lvl="0" rtl="0">
              <a:spcBef>
                <a:spcPts val="0"/>
              </a:spcBef>
              <a:buNone/>
            </a:pPr>
            <a:r>
              <a:rPr lang="en" sz="1800" b="1" dirty="0"/>
              <a:t>Kohl's Case Competition</a:t>
            </a:r>
          </a:p>
          <a:p>
            <a:pPr lvl="0" rtl="0">
              <a:spcBef>
                <a:spcPts val="0"/>
              </a:spcBef>
              <a:buNone/>
            </a:pPr>
            <a:endParaRPr sz="1200" b="1" dirty="0"/>
          </a:p>
          <a:p>
            <a:pPr lvl="0" rtl="0">
              <a:spcBef>
                <a:spcPts val="0"/>
              </a:spcBef>
              <a:buNone/>
            </a:pPr>
            <a:endParaRPr sz="1200" b="1" dirty="0"/>
          </a:p>
          <a:p>
            <a:pPr lvl="0" rtl="0">
              <a:spcBef>
                <a:spcPts val="0"/>
              </a:spcBef>
              <a:buNone/>
            </a:pPr>
            <a:r>
              <a:rPr lang="en" sz="1800" b="1" dirty="0"/>
              <a:t>Starting our own Case Competiton</a:t>
            </a:r>
          </a:p>
        </p:txBody>
      </p:sp>
      <p:pic>
        <p:nvPicPr>
          <p:cNvPr id="201" name="Shape 201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3937" y="0"/>
            <a:ext cx="4114715" cy="266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Shape 202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3950" y="2535995"/>
            <a:ext cx="4114699" cy="2607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Shape 238"/>
          <p:cNvPicPr preferRelativeResize="0"/>
          <p:nvPr/>
        </p:nvPicPr>
        <p:blipFill rotWithShape="1">
          <a:blip r:embed="rId4" cstate="screen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5436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Shape 239"/>
          <p:cNvSpPr/>
          <p:nvPr/>
        </p:nvSpPr>
        <p:spPr>
          <a:xfrm>
            <a:off x="6031250" y="0"/>
            <a:ext cx="3112800" cy="5143499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0" name="Shape 240"/>
          <p:cNvSpPr txBox="1">
            <a:spLocks noGrp="1"/>
          </p:cNvSpPr>
          <p:nvPr>
            <p:ph type="ctrTitle" idx="4294967295"/>
          </p:nvPr>
        </p:nvSpPr>
        <p:spPr>
          <a:xfrm>
            <a:off x="6266600" y="1630975"/>
            <a:ext cx="2642099" cy="33524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/>
              <a:t>We</a:t>
            </a:r>
            <a:r>
              <a:rPr lang="en" sz="4800"/>
              <a:t> </a:t>
            </a:r>
            <a:r>
              <a:rPr lang="en" sz="6000"/>
              <a:t>LEAD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3600"/>
              <a:t>through new initiatives</a:t>
            </a:r>
          </a:p>
        </p:txBody>
      </p:sp>
      <p:grpSp>
        <p:nvGrpSpPr>
          <p:cNvPr id="241" name="Shape 241"/>
          <p:cNvGrpSpPr/>
          <p:nvPr/>
        </p:nvGrpSpPr>
        <p:grpSpPr>
          <a:xfrm>
            <a:off x="7236314" y="304767"/>
            <a:ext cx="702681" cy="1114048"/>
            <a:chOff x="6718575" y="2318625"/>
            <a:chExt cx="256950" cy="407375"/>
          </a:xfrm>
        </p:grpSpPr>
        <p:sp>
          <p:nvSpPr>
            <p:cNvPr id="242" name="Shape 242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3810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43" name="Shape 243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3810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44" name="Shape 244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0" t="0" r="0" b="0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3810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45" name="Shape 245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3810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46" name="Shape 246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0" t="0" r="0" b="0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3810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47" name="Shape 247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3810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48" name="Shape 248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0" t="0" r="0" b="0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3810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49" name="Shape 249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0" t="0" r="0" b="0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3810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0" name="Shape 250"/>
          <p:cNvSpPr/>
          <p:nvPr/>
        </p:nvSpPr>
        <p:spPr>
          <a:xfrm>
            <a:off x="0" y="4759700"/>
            <a:ext cx="6031200" cy="383700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1" name="Shape 251"/>
          <p:cNvSpPr txBox="1"/>
          <p:nvPr/>
        </p:nvSpPr>
        <p:spPr>
          <a:xfrm>
            <a:off x="437850" y="4759700"/>
            <a:ext cx="5593500" cy="360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Beaver Stadium Zero Waste Project in an 106,000 seat football venue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Shape 256"/>
          <p:cNvPicPr preferRelativeResize="0"/>
          <p:nvPr/>
        </p:nvPicPr>
        <p:blipFill>
          <a:blip r:embed="rId3" cstate="screen">
            <a:alphaModFix amt="8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149"/>
            <a:ext cx="9144000" cy="514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Shape 257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096"/>
          <a:stretch/>
        </p:blipFill>
        <p:spPr>
          <a:xfrm>
            <a:off x="4304400" y="846800"/>
            <a:ext cx="4839500" cy="300245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Shape 258"/>
          <p:cNvSpPr/>
          <p:nvPr/>
        </p:nvSpPr>
        <p:spPr>
          <a:xfrm>
            <a:off x="0" y="-6150"/>
            <a:ext cx="4304400" cy="5155800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 txBox="1">
            <a:spLocks noGrp="1"/>
          </p:cNvSpPr>
          <p:nvPr>
            <p:ph type="title" idx="4294967295"/>
          </p:nvPr>
        </p:nvSpPr>
        <p:spPr>
          <a:xfrm>
            <a:off x="96650" y="107900"/>
            <a:ext cx="5718600" cy="5030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/>
              <a:t>Powerful Initiatives</a:t>
            </a:r>
          </a:p>
        </p:txBody>
      </p:sp>
      <p:sp>
        <p:nvSpPr>
          <p:cNvPr id="260" name="Shape 260"/>
          <p:cNvSpPr txBox="1">
            <a:spLocks noGrp="1"/>
          </p:cNvSpPr>
          <p:nvPr>
            <p:ph type="body" idx="1"/>
          </p:nvPr>
        </p:nvSpPr>
        <p:spPr>
          <a:xfrm>
            <a:off x="96650" y="541300"/>
            <a:ext cx="4207800" cy="1702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Annual Smeal Corporate Citizenship Conference</a:t>
            </a:r>
            <a:r>
              <a:rPr lang="en" sz="24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,</a:t>
            </a:r>
            <a:r>
              <a:rPr lang="en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March 15&amp;16</a:t>
            </a:r>
          </a:p>
          <a:p>
            <a:pPr marL="457200" lvl="0" indent="-342900" rtl="0">
              <a:spcBef>
                <a:spcPts val="0"/>
              </a:spcBef>
              <a:buClr>
                <a:srgbClr val="FFFFFF"/>
              </a:buClr>
              <a:buSzPct val="100000"/>
              <a:buChar char="➔"/>
            </a:pPr>
            <a:r>
              <a:rPr lang="en" sz="1800" b="1">
                <a:solidFill>
                  <a:srgbClr val="FFE599"/>
                </a:solidFill>
                <a:latin typeface="Muli"/>
                <a:ea typeface="Muli"/>
                <a:cs typeface="Muli"/>
                <a:sym typeface="Muli"/>
              </a:rPr>
              <a:t>2,000</a:t>
            </a:r>
            <a:r>
              <a:rPr lang="en"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 attendees</a:t>
            </a:r>
            <a:r>
              <a:rPr lang="en" sz="1800" b="1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61" name="Shape 261"/>
          <p:cNvSpPr txBox="1">
            <a:spLocks noGrp="1"/>
          </p:cNvSpPr>
          <p:nvPr>
            <p:ph type="body" idx="2"/>
          </p:nvPr>
        </p:nvSpPr>
        <p:spPr>
          <a:xfrm>
            <a:off x="99900" y="2002050"/>
            <a:ext cx="4143899" cy="1032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 b="1" dirty="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Pro-Bono Consulting Program, </a:t>
            </a:r>
          </a:p>
          <a:p>
            <a:pPr lvl="0" rtl="0">
              <a:spcBef>
                <a:spcPts val="0"/>
              </a:spcBef>
              <a:buNone/>
            </a:pPr>
            <a:r>
              <a:rPr lang="en" b="1" dirty="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Fall 2015</a:t>
            </a:r>
          </a:p>
          <a:p>
            <a:pPr marL="457200" lvl="0" indent="-342900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buChar char="➔"/>
            </a:pPr>
            <a:r>
              <a:rPr lang="en" sz="1800" b="1" dirty="0">
                <a:solidFill>
                  <a:srgbClr val="FFE599"/>
                </a:solidFill>
                <a:latin typeface="Muli"/>
                <a:ea typeface="Muli"/>
                <a:cs typeface="Muli"/>
                <a:sym typeface="Muli"/>
              </a:rPr>
              <a:t>2</a:t>
            </a:r>
            <a:r>
              <a:rPr lang="en" sz="1800" b="1" dirty="0" smtClean="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" sz="1800" b="1" dirty="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projects </a:t>
            </a:r>
          </a:p>
        </p:txBody>
      </p:sp>
      <p:sp>
        <p:nvSpPr>
          <p:cNvPr id="263" name="Shape 263"/>
          <p:cNvSpPr txBox="1"/>
          <p:nvPr/>
        </p:nvSpPr>
        <p:spPr>
          <a:xfrm>
            <a:off x="96650" y="3182200"/>
            <a:ext cx="4143900" cy="1334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000" b="1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Executive Board training session</a:t>
            </a:r>
          </a:p>
          <a:p>
            <a:pPr marL="457200" lvl="0" indent="-355600" rtl="0">
              <a:spcBef>
                <a:spcPts val="0"/>
              </a:spcBef>
              <a:buClr>
                <a:schemeClr val="lt1"/>
              </a:buClr>
              <a:buSzPct val="100000"/>
              <a:buFont typeface="Muli"/>
              <a:buChar char="➔"/>
            </a:pPr>
            <a:r>
              <a:rPr lang="en" sz="2000" b="1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First of its kind</a:t>
            </a:r>
          </a:p>
          <a:p>
            <a:pPr marL="457200" lvl="0" indent="-355600" rtl="0">
              <a:spcBef>
                <a:spcPts val="0"/>
              </a:spcBef>
              <a:buClr>
                <a:schemeClr val="lt1"/>
              </a:buClr>
              <a:buSzPct val="100000"/>
              <a:buFont typeface="Muli"/>
              <a:buChar char="➔"/>
            </a:pPr>
            <a:r>
              <a:rPr lang="en" sz="2000" b="1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Worked on Team Work</a:t>
            </a:r>
          </a:p>
          <a:p>
            <a:pPr marL="457200" lvl="0" indent="-355600" rtl="0">
              <a:spcBef>
                <a:spcPts val="0"/>
              </a:spcBef>
              <a:buClr>
                <a:schemeClr val="lt1"/>
              </a:buClr>
              <a:buSzPct val="100000"/>
              <a:buFont typeface="Muli"/>
              <a:buChar char="➔"/>
            </a:pPr>
            <a:r>
              <a:rPr lang="en" sz="2000" b="1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Developed Leadership Skills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Shape 275"/>
          <p:cNvPicPr preferRelativeResize="0"/>
          <p:nvPr/>
        </p:nvPicPr>
        <p:blipFill rotWithShape="1">
          <a:blip r:embed="rId3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6" name="Shape 276"/>
          <p:cNvGrpSpPr/>
          <p:nvPr/>
        </p:nvGrpSpPr>
        <p:grpSpPr>
          <a:xfrm>
            <a:off x="5667125" y="2200975"/>
            <a:ext cx="3024000" cy="2816100"/>
            <a:chOff x="3244625" y="401950"/>
            <a:chExt cx="3024000" cy="2816100"/>
          </a:xfrm>
        </p:grpSpPr>
        <p:sp>
          <p:nvSpPr>
            <p:cNvPr id="277" name="Shape 277"/>
            <p:cNvSpPr/>
            <p:nvPr/>
          </p:nvSpPr>
          <p:spPr>
            <a:xfrm>
              <a:off x="3244625" y="401950"/>
              <a:ext cx="3024000" cy="2816100"/>
            </a:xfrm>
            <a:prstGeom prst="ellipse">
              <a:avLst/>
            </a:prstGeom>
            <a:solidFill>
              <a:srgbClr val="274E1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278" name="Shape 278"/>
            <p:cNvSpPr/>
            <p:nvPr/>
          </p:nvSpPr>
          <p:spPr>
            <a:xfrm>
              <a:off x="3244625" y="531450"/>
              <a:ext cx="2861400" cy="2686500"/>
            </a:xfrm>
            <a:prstGeom prst="ellipse">
              <a:avLst/>
            </a:prstGeom>
            <a:solidFill>
              <a:srgbClr val="44A85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2200" b="1">
                  <a:solidFill>
                    <a:schemeClr val="lt1"/>
                  </a:solidFill>
                  <a:latin typeface="Muli"/>
                  <a:ea typeface="Muli"/>
                  <a:cs typeface="Muli"/>
                  <a:sym typeface="Muli"/>
                </a:rPr>
                <a:t>Sustainability</a:t>
              </a:r>
            </a:p>
          </p:txBody>
        </p:sp>
      </p:grpSp>
      <p:grpSp>
        <p:nvGrpSpPr>
          <p:cNvPr id="279" name="Shape 279"/>
          <p:cNvGrpSpPr/>
          <p:nvPr/>
        </p:nvGrpSpPr>
        <p:grpSpPr>
          <a:xfrm>
            <a:off x="492300" y="2200975"/>
            <a:ext cx="3024000" cy="2816100"/>
            <a:chOff x="3244625" y="401950"/>
            <a:chExt cx="3024000" cy="2816100"/>
          </a:xfrm>
        </p:grpSpPr>
        <p:sp>
          <p:nvSpPr>
            <p:cNvPr id="280" name="Shape 280"/>
            <p:cNvSpPr/>
            <p:nvPr/>
          </p:nvSpPr>
          <p:spPr>
            <a:xfrm>
              <a:off x="3244625" y="401950"/>
              <a:ext cx="3024000" cy="2816100"/>
            </a:xfrm>
            <a:prstGeom prst="ellipse">
              <a:avLst/>
            </a:prstGeom>
            <a:solidFill>
              <a:srgbClr val="20124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281" name="Shape 281"/>
            <p:cNvSpPr/>
            <p:nvPr/>
          </p:nvSpPr>
          <p:spPr>
            <a:xfrm>
              <a:off x="3244625" y="531450"/>
              <a:ext cx="2861400" cy="2686500"/>
            </a:xfrm>
            <a:prstGeom prst="ellipse">
              <a:avLst/>
            </a:prstGeom>
            <a:solidFill>
              <a:srgbClr val="674EA7"/>
            </a:solidFill>
            <a:ln w="9525" cap="flat" cmpd="sng">
              <a:solidFill>
                <a:srgbClr val="351C7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2400" b="1">
                  <a:solidFill>
                    <a:schemeClr val="lt1"/>
                  </a:solidFill>
                  <a:latin typeface="Muli"/>
                  <a:ea typeface="Muli"/>
                  <a:cs typeface="Muli"/>
                  <a:sym typeface="Muli"/>
                </a:rPr>
                <a:t>Integrity</a:t>
              </a:r>
            </a:p>
          </p:txBody>
        </p:sp>
      </p:grpSp>
      <p:grpSp>
        <p:nvGrpSpPr>
          <p:cNvPr id="282" name="Shape 282"/>
          <p:cNvGrpSpPr/>
          <p:nvPr/>
        </p:nvGrpSpPr>
        <p:grpSpPr>
          <a:xfrm>
            <a:off x="2951175" y="226250"/>
            <a:ext cx="3241650" cy="2975124"/>
            <a:chOff x="3298450" y="241200"/>
            <a:chExt cx="3241650" cy="2975124"/>
          </a:xfrm>
        </p:grpSpPr>
        <p:sp>
          <p:nvSpPr>
            <p:cNvPr id="283" name="Shape 283"/>
            <p:cNvSpPr/>
            <p:nvPr/>
          </p:nvSpPr>
          <p:spPr>
            <a:xfrm>
              <a:off x="3339100" y="241200"/>
              <a:ext cx="3201000" cy="2975100"/>
            </a:xfrm>
            <a:prstGeom prst="ellipse">
              <a:avLst/>
            </a:prstGeom>
            <a:solidFill>
              <a:srgbClr val="00B2FF">
                <a:alpha val="72940"/>
              </a:srgbClr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284" name="Shape 284"/>
            <p:cNvSpPr/>
            <p:nvPr/>
          </p:nvSpPr>
          <p:spPr>
            <a:xfrm>
              <a:off x="3298450" y="400224"/>
              <a:ext cx="3105300" cy="2816100"/>
            </a:xfrm>
            <a:prstGeom prst="ellipse">
              <a:avLst/>
            </a:prstGeom>
            <a:solidFill>
              <a:srgbClr val="172E78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2400" b="1">
                  <a:solidFill>
                    <a:schemeClr val="lt1"/>
                  </a:solidFill>
                  <a:latin typeface="Muli"/>
                  <a:ea typeface="Muli"/>
                  <a:cs typeface="Muli"/>
                  <a:sym typeface="Muli"/>
                </a:rPr>
                <a:t>Corporate Social Responsibility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52" y="109690"/>
            <a:ext cx="2910524" cy="153169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Shape 28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Shape 290"/>
          <p:cNvSpPr txBox="1"/>
          <p:nvPr/>
        </p:nvSpPr>
        <p:spPr>
          <a:xfrm>
            <a:off x="150" y="0"/>
            <a:ext cx="9144000" cy="5143500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  <a:p>
            <a:pPr lvl="0" indent="457200" rtl="0">
              <a:spcBef>
                <a:spcPts val="0"/>
              </a:spcBef>
              <a:buNone/>
            </a:pPr>
            <a:endParaRPr sz="2400" b="1" i="1">
              <a:latin typeface="Muli"/>
              <a:ea typeface="Muli"/>
              <a:cs typeface="Muli"/>
              <a:sym typeface="Muli"/>
            </a:endParaRPr>
          </a:p>
          <a:p>
            <a:pPr lvl="0" indent="457200">
              <a:spcBef>
                <a:spcPts val="0"/>
              </a:spcBef>
              <a:buNone/>
            </a:pPr>
            <a:r>
              <a:rPr lang="en" sz="2400" b="1" i="1">
                <a:latin typeface="Muli"/>
                <a:ea typeface="Muli"/>
                <a:cs typeface="Muli"/>
                <a:sym typeface="Muli"/>
              </a:rPr>
              <a:t>In 2016...</a:t>
            </a:r>
          </a:p>
        </p:txBody>
      </p:sp>
      <p:pic>
        <p:nvPicPr>
          <p:cNvPr id="291" name="Shape 291" descr="IMG_6449.JPG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300" y="3088375"/>
            <a:ext cx="2167800" cy="1974900"/>
          </a:xfrm>
          <a:prstGeom prst="ellipse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92" name="Shape 292"/>
          <p:cNvSpPr/>
          <p:nvPr/>
        </p:nvSpPr>
        <p:spPr>
          <a:xfrm>
            <a:off x="1975275" y="1745099"/>
            <a:ext cx="2869800" cy="2650200"/>
          </a:xfrm>
          <a:prstGeom prst="ellipse">
            <a:avLst/>
          </a:prstGeom>
          <a:solidFill>
            <a:srgbClr val="E5F1F6"/>
          </a:solidFill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400" b="1">
                <a:solidFill>
                  <a:srgbClr val="351C75"/>
                </a:solidFill>
                <a:latin typeface="Muli"/>
                <a:ea typeface="Muli"/>
                <a:cs typeface="Muli"/>
                <a:sym typeface="Muli"/>
              </a:rPr>
              <a:t>2000+ Students</a:t>
            </a:r>
          </a:p>
        </p:txBody>
      </p:sp>
      <p:sp>
        <p:nvSpPr>
          <p:cNvPr id="293" name="Shape 293"/>
          <p:cNvSpPr/>
          <p:nvPr/>
        </p:nvSpPr>
        <p:spPr>
          <a:xfrm>
            <a:off x="4458325" y="596999"/>
            <a:ext cx="2869800" cy="2650200"/>
          </a:xfrm>
          <a:prstGeom prst="ellipse">
            <a:avLst/>
          </a:prstGeom>
          <a:solidFill>
            <a:srgbClr val="E5F1F6"/>
          </a:solidFill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400" b="1">
                <a:solidFill>
                  <a:srgbClr val="351C75"/>
                </a:solidFill>
                <a:latin typeface="Muli"/>
                <a:ea typeface="Muli"/>
                <a:cs typeface="Muli"/>
                <a:sym typeface="Muli"/>
              </a:rPr>
              <a:t>14 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400" b="1">
                <a:solidFill>
                  <a:srgbClr val="351C75"/>
                </a:solidFill>
                <a:latin typeface="Muli"/>
                <a:ea typeface="Muli"/>
                <a:cs typeface="Muli"/>
                <a:sym typeface="Muli"/>
              </a:rPr>
              <a:t>Companies</a:t>
            </a:r>
          </a:p>
        </p:txBody>
      </p:sp>
      <p:pic>
        <p:nvPicPr>
          <p:cNvPr id="294" name="Shape 294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6275" y="0"/>
            <a:ext cx="2397600" cy="22962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/>
          <p:nvPr/>
        </p:nvSpPr>
        <p:spPr>
          <a:xfrm>
            <a:off x="4136675" y="-24125"/>
            <a:ext cx="5007599" cy="5167499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0" name="Shape 300"/>
          <p:cNvSpPr txBox="1">
            <a:spLocks noGrp="1"/>
          </p:cNvSpPr>
          <p:nvPr>
            <p:ph type="body" idx="4294967295"/>
          </p:nvPr>
        </p:nvSpPr>
        <p:spPr>
          <a:xfrm>
            <a:off x="4130525" y="-24000"/>
            <a:ext cx="5013600" cy="5167500"/>
          </a:xfrm>
          <a:prstGeom prst="rect">
            <a:avLst/>
          </a:prstGeom>
          <a:noFill/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700" b="1"/>
              <a:t>Smeal Corporate Citizenship Conference </a:t>
            </a:r>
          </a:p>
          <a:p>
            <a:pPr lvl="0" rtl="0">
              <a:spcBef>
                <a:spcPts val="0"/>
              </a:spcBef>
              <a:buNone/>
            </a:pPr>
            <a:endParaRPr sz="1000" b="1"/>
          </a:p>
          <a:p>
            <a:pPr marL="457200" lvl="0" indent="-342900" rtl="0">
              <a:lnSpc>
                <a:spcPct val="115000"/>
              </a:lnSpc>
              <a:spcBef>
                <a:spcPts val="700"/>
              </a:spcBef>
              <a:buClr>
                <a:schemeClr val="lt1"/>
              </a:buClr>
              <a:buSzPct val="100000"/>
            </a:pPr>
            <a:r>
              <a:rPr lang="en" sz="1800" b="1" u="sng">
                <a:solidFill>
                  <a:schemeClr val="lt1"/>
                </a:solidFill>
              </a:rPr>
              <a:t>MISSION</a:t>
            </a:r>
            <a:r>
              <a:rPr lang="en" sz="1800" b="1">
                <a:solidFill>
                  <a:schemeClr val="lt1"/>
                </a:solidFill>
              </a:rPr>
              <a:t>: </a:t>
            </a:r>
            <a:r>
              <a:rPr lang="en" sz="1800" b="1"/>
              <a:t>Create opportunities for professionals and students to connect and discuss the growing and essential business aspects of </a:t>
            </a:r>
            <a:r>
              <a:rPr lang="en" sz="1800" b="1">
                <a:solidFill>
                  <a:srgbClr val="FFD966"/>
                </a:solidFill>
              </a:rPr>
              <a:t>Integrity</a:t>
            </a:r>
            <a:r>
              <a:rPr lang="en" sz="1800" b="1"/>
              <a:t>, </a:t>
            </a:r>
            <a:r>
              <a:rPr lang="en" sz="1800" b="1">
                <a:solidFill>
                  <a:srgbClr val="FFD966"/>
                </a:solidFill>
              </a:rPr>
              <a:t>CSR</a:t>
            </a:r>
            <a:r>
              <a:rPr lang="en" sz="1800" b="1"/>
              <a:t> and </a:t>
            </a:r>
            <a:r>
              <a:rPr lang="en" sz="1800" b="1">
                <a:solidFill>
                  <a:srgbClr val="FFD966"/>
                </a:solidFill>
              </a:rPr>
              <a:t>Sustainability</a:t>
            </a:r>
          </a:p>
          <a:p>
            <a:pPr lvl="0" rtl="0">
              <a:lnSpc>
                <a:spcPct val="115000"/>
              </a:lnSpc>
              <a:spcBef>
                <a:spcPts val="700"/>
              </a:spcBef>
              <a:buNone/>
            </a:pPr>
            <a:endParaRPr sz="600" b="1">
              <a:solidFill>
                <a:schemeClr val="lt1"/>
              </a:solidFill>
            </a:endParaRPr>
          </a:p>
          <a:p>
            <a:pPr marL="457200" lvl="0" indent="-342900" rtl="0">
              <a:lnSpc>
                <a:spcPct val="115000"/>
              </a:lnSpc>
              <a:spcBef>
                <a:spcPts val="700"/>
              </a:spcBef>
              <a:buClr>
                <a:schemeClr val="lt1"/>
              </a:buClr>
              <a:buSzPct val="100000"/>
            </a:pPr>
            <a:r>
              <a:rPr lang="en" sz="1800" b="1" u="sng">
                <a:solidFill>
                  <a:schemeClr val="lt1"/>
                </a:solidFill>
              </a:rPr>
              <a:t>2015 Keynote speaker:</a:t>
            </a:r>
            <a:r>
              <a:rPr lang="en" sz="1800" b="1">
                <a:solidFill>
                  <a:schemeClr val="lt1"/>
                </a:solidFill>
              </a:rPr>
              <a:t> </a:t>
            </a:r>
            <a:r>
              <a:rPr lang="en" sz="1800" b="1">
                <a:solidFill>
                  <a:srgbClr val="FFE599"/>
                </a:solidFill>
              </a:rPr>
              <a:t>Lord Dr. Michael Hastings</a:t>
            </a:r>
            <a:r>
              <a:rPr lang="en" sz="1800" b="1">
                <a:solidFill>
                  <a:schemeClr val="lt1"/>
                </a:solidFill>
              </a:rPr>
              <a:t>, </a:t>
            </a:r>
            <a:r>
              <a:rPr lang="en" sz="1600" b="1">
                <a:solidFill>
                  <a:srgbClr val="FFFFFF"/>
                </a:solidFill>
              </a:rPr>
              <a:t>Global Director of Citizenship for KPMG and member of Great Britain’s House of Lords</a:t>
            </a:r>
          </a:p>
          <a:p>
            <a:pPr marL="457200" lvl="0" indent="-342900" rtl="0">
              <a:lnSpc>
                <a:spcPct val="115000"/>
              </a:lnSpc>
              <a:spcBef>
                <a:spcPts val="700"/>
              </a:spcBef>
              <a:buSzPct val="100000"/>
            </a:pPr>
            <a:r>
              <a:rPr lang="en" sz="1800" b="1" u="sng"/>
              <a:t>2016 Keynote Speaker:</a:t>
            </a:r>
            <a:r>
              <a:rPr lang="en" sz="1800" b="1"/>
              <a:t> </a:t>
            </a:r>
            <a:r>
              <a:rPr lang="en" sz="1800" b="1">
                <a:solidFill>
                  <a:srgbClr val="FFD966"/>
                </a:solidFill>
              </a:rPr>
              <a:t>James Gowen, </a:t>
            </a:r>
            <a:r>
              <a:rPr lang="en" sz="1600" b="1"/>
              <a:t>Vice President Supply Chain Operations and Chief Sustainability Officer, Verizon</a:t>
            </a:r>
            <a:r>
              <a:rPr lang="en" sz="1800" b="1"/>
              <a:t> </a:t>
            </a:r>
          </a:p>
          <a:p>
            <a:pPr lvl="0" rtl="0">
              <a:spcBef>
                <a:spcPts val="0"/>
              </a:spcBef>
              <a:buNone/>
            </a:pPr>
            <a:endParaRPr sz="1800" b="1"/>
          </a:p>
          <a:p>
            <a:pPr lvl="0" rtl="0">
              <a:spcBef>
                <a:spcPts val="0"/>
              </a:spcBef>
              <a:buNone/>
            </a:pPr>
            <a:endParaRPr sz="1400" b="1"/>
          </a:p>
        </p:txBody>
      </p:sp>
      <p:pic>
        <p:nvPicPr>
          <p:cNvPr id="301" name="Shape 301" descr="TAP_0387.JPG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59049"/>
            <a:ext cx="4130525" cy="2584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Shape 302" descr="fba0a5_750ca04e55bc4d898e1e2874725c0989.jpg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130525" cy="258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Shape 324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Shape 325"/>
          <p:cNvSpPr txBox="1"/>
          <p:nvPr/>
        </p:nvSpPr>
        <p:spPr>
          <a:xfrm>
            <a:off x="3238975" y="0"/>
            <a:ext cx="5904899" cy="5143499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26" name="Shape 326"/>
          <p:cNvSpPr txBox="1">
            <a:spLocks noGrp="1"/>
          </p:cNvSpPr>
          <p:nvPr>
            <p:ph type="title" idx="4294967295"/>
          </p:nvPr>
        </p:nvSpPr>
        <p:spPr>
          <a:xfrm>
            <a:off x="3484050" y="233950"/>
            <a:ext cx="5642400" cy="5030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Pro-Bono Consulting Program</a:t>
            </a:r>
          </a:p>
        </p:txBody>
      </p:sp>
      <p:sp>
        <p:nvSpPr>
          <p:cNvPr id="327" name="Shape 327"/>
          <p:cNvSpPr txBox="1">
            <a:spLocks noGrp="1"/>
          </p:cNvSpPr>
          <p:nvPr>
            <p:ph type="body" idx="1"/>
          </p:nvPr>
        </p:nvSpPr>
        <p:spPr>
          <a:xfrm>
            <a:off x="3788850" y="1064275"/>
            <a:ext cx="5157600" cy="312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" sz="2400" b="1" dirty="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Blue Chip Bistro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" sz="2400" b="1" u="sng" dirty="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	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 b="1" dirty="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Project on improving waste management at Blue Chip Bistro Cafe located within the Smeal College of Business at Penn State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 b="1" dirty="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Start Date: September, 2015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b="1" dirty="0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  <a:p>
            <a:pPr lvl="0">
              <a:spcBef>
                <a:spcPts val="0"/>
              </a:spcBef>
              <a:buNone/>
            </a:pPr>
            <a:endParaRPr b="1" dirty="0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</p:txBody>
      </p:sp>
      <p:pic>
        <p:nvPicPr>
          <p:cNvPr id="328" name="Shape 328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4417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/>
          <p:nvPr/>
        </p:nvSpPr>
        <p:spPr>
          <a:xfrm>
            <a:off x="3869800" y="150"/>
            <a:ext cx="5274000" cy="1989300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4" name="Shape 334"/>
          <p:cNvSpPr txBox="1">
            <a:spLocks noGrp="1"/>
          </p:cNvSpPr>
          <p:nvPr>
            <p:ph type="body" idx="4294967295"/>
          </p:nvPr>
        </p:nvSpPr>
        <p:spPr>
          <a:xfrm>
            <a:off x="4003225" y="0"/>
            <a:ext cx="5141100" cy="1877400"/>
          </a:xfrm>
          <a:prstGeom prst="rect">
            <a:avLst/>
          </a:prstGeom>
          <a:noFill/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3000" b="1">
                <a:solidFill>
                  <a:schemeClr val="lt1"/>
                </a:solidFill>
              </a:rPr>
              <a:t>Service Corps Division</a:t>
            </a:r>
            <a:r>
              <a:rPr lang="en" sz="2000" b="1">
                <a:solidFill>
                  <a:srgbClr val="FFFFFF"/>
                </a:solidFill>
              </a:rPr>
              <a:t> 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000" b="1">
                <a:solidFill>
                  <a:srgbClr val="FFFFFF"/>
                </a:solidFill>
              </a:rPr>
              <a:t>Corporate Engagement</a:t>
            </a:r>
          </a:p>
          <a:p>
            <a:pPr lvl="0" rtl="0">
              <a:spcBef>
                <a:spcPts val="0"/>
              </a:spcBef>
              <a:buNone/>
            </a:pPr>
            <a:endParaRPr sz="600" b="1"/>
          </a:p>
          <a:p>
            <a:pPr lvl="0" rtl="0">
              <a:spcBef>
                <a:spcPts val="0"/>
              </a:spcBef>
              <a:buNone/>
            </a:pPr>
            <a:r>
              <a:rPr lang="en" sz="1800" b="1">
                <a:solidFill>
                  <a:srgbClr val="FFFFFF"/>
                </a:solidFill>
              </a:rPr>
              <a:t>KPMG Family For Literacy Event</a:t>
            </a:r>
            <a:r>
              <a:rPr lang="en" sz="1800" b="1">
                <a:solidFill>
                  <a:srgbClr val="FFE599"/>
                </a:solidFill>
              </a:rPr>
              <a:t> </a:t>
            </a:r>
            <a:r>
              <a:rPr lang="en" sz="1800" b="1">
                <a:solidFill>
                  <a:srgbClr val="FFFFFF"/>
                </a:solidFill>
              </a:rPr>
              <a:t>with </a:t>
            </a:r>
            <a:r>
              <a:rPr lang="en" sz="1800" b="1">
                <a:solidFill>
                  <a:srgbClr val="FFE599"/>
                </a:solidFill>
              </a:rPr>
              <a:t>40 students </a:t>
            </a:r>
            <a:r>
              <a:rPr lang="en" sz="1800" b="1">
                <a:solidFill>
                  <a:srgbClr val="FFFFFF"/>
                </a:solidFill>
              </a:rPr>
              <a:t>volunteering with </a:t>
            </a:r>
            <a:r>
              <a:rPr lang="en" sz="1800" b="1">
                <a:solidFill>
                  <a:srgbClr val="FFE599"/>
                </a:solidFill>
              </a:rPr>
              <a:t>200 elementary school kids</a:t>
            </a:r>
          </a:p>
        </p:txBody>
      </p:sp>
      <p:pic>
        <p:nvPicPr>
          <p:cNvPr id="335" name="Shape 33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98" r="10067" b="3437"/>
          <a:stretch/>
        </p:blipFill>
        <p:spPr>
          <a:xfrm>
            <a:off x="3869800" y="1989450"/>
            <a:ext cx="5274000" cy="31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Shape 336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0"/>
            <a:ext cx="3869800" cy="298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Shape 337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667799"/>
            <a:ext cx="3869800" cy="2475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/>
          <p:nvPr/>
        </p:nvSpPr>
        <p:spPr>
          <a:xfrm>
            <a:off x="-60960" y="-7620"/>
            <a:ext cx="9143800" cy="5143350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69"/>
            <a:ext cx="5097780" cy="50340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15940" y="754380"/>
            <a:ext cx="3200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" sz="2400" b="1" dirty="0">
                <a:solidFill>
                  <a:srgbClr val="FFFFFF"/>
                </a:solidFill>
                <a:latin typeface="Muli"/>
                <a:sym typeface="Muli"/>
              </a:rPr>
              <a:t>Net Impact provides support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" sz="2400" b="1" dirty="0" smtClean="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Net Impact is a great platform to build off of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" sz="2400" b="1" dirty="0" smtClean="0">
                <a:solidFill>
                  <a:srgbClr val="FFFFFF"/>
                </a:solidFill>
                <a:latin typeface="Muli"/>
                <a:sym typeface="Muli"/>
              </a:rPr>
              <a:t>Net Impact helps make a difference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274339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275300" y="4350675"/>
            <a:ext cx="8590800" cy="792899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 b="1" dirty="0" smtClean="0"/>
              <a:t>Presented </a:t>
            </a:r>
            <a:r>
              <a:rPr lang="en" sz="1800" b="1" dirty="0"/>
              <a:t>by: Alec </a:t>
            </a:r>
            <a:r>
              <a:rPr lang="en" sz="1800" b="1" dirty="0" smtClean="0"/>
              <a:t>Raymond</a:t>
            </a:r>
            <a:endParaRPr lang="en" sz="1800" b="1" dirty="0"/>
          </a:p>
        </p:txBody>
      </p:sp>
      <p:pic>
        <p:nvPicPr>
          <p:cNvPr id="64" name="Shape 64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5700" y="4054550"/>
            <a:ext cx="1131999" cy="108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Shape 65" descr="IMG_2105.JPG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33"/>
          <a:stretch/>
        </p:blipFill>
        <p:spPr>
          <a:xfrm>
            <a:off x="3146343" y="256097"/>
            <a:ext cx="2534610" cy="3015845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Shape 66"/>
          <p:cNvSpPr txBox="1"/>
          <p:nvPr/>
        </p:nvSpPr>
        <p:spPr>
          <a:xfrm>
            <a:off x="3204711" y="3373967"/>
            <a:ext cx="2417873" cy="388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1" dirty="0">
                <a:latin typeface="Muli"/>
                <a:ea typeface="Muli"/>
                <a:cs typeface="Muli"/>
                <a:sym typeface="Muli"/>
              </a:rPr>
              <a:t>    </a:t>
            </a:r>
            <a:r>
              <a:rPr lang="en" b="1" dirty="0" smtClean="0">
                <a:latin typeface="Muli"/>
                <a:ea typeface="Muli"/>
                <a:cs typeface="Muli"/>
                <a:sym typeface="Muli"/>
              </a:rPr>
              <a:t>  </a:t>
            </a:r>
            <a:r>
              <a:rPr lang="en" b="1" dirty="0" smtClean="0"/>
              <a:t>Net Impact President</a:t>
            </a:r>
            <a:endParaRPr lang="en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/>
          <p:nvPr/>
        </p:nvSpPr>
        <p:spPr>
          <a:xfrm>
            <a:off x="-12100" y="3541325"/>
            <a:ext cx="6344399" cy="1615500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352" name="Shape 3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8275"/>
            <a:ext cx="9144000" cy="6000749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Shape 353"/>
          <p:cNvSpPr txBox="1"/>
          <p:nvPr/>
        </p:nvSpPr>
        <p:spPr>
          <a:xfrm>
            <a:off x="97075" y="3633800"/>
            <a:ext cx="6114000" cy="152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7200" b="1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Thanks!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600" b="1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From the Penn State Smeal College of Business 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600" b="1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Net Impact Executive Board</a:t>
            </a:r>
          </a:p>
          <a:p>
            <a:pPr lvl="0" rtl="0">
              <a:spcBef>
                <a:spcPts val="0"/>
              </a:spcBef>
              <a:buNone/>
            </a:pPr>
            <a:endParaRPr sz="1600" b="1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354" name="Shape 354"/>
          <p:cNvSpPr txBox="1">
            <a:spLocks noGrp="1"/>
          </p:cNvSpPr>
          <p:nvPr>
            <p:ph type="subTitle" idx="1"/>
          </p:nvPr>
        </p:nvSpPr>
        <p:spPr>
          <a:xfrm>
            <a:off x="6757225" y="3757175"/>
            <a:ext cx="2400599" cy="1157699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Any questions?</a:t>
            </a:r>
          </a:p>
          <a:p>
            <a:pPr lvl="0">
              <a:spcBef>
                <a:spcPts val="0"/>
              </a:spcBef>
              <a:buNone/>
            </a:pPr>
            <a:r>
              <a:rPr lang="en" sz="12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Please contact - 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2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Alec Raymond: 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2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acr5339@gmail.com</a:t>
            </a:r>
          </a:p>
          <a:p>
            <a:pPr lvl="0" rtl="0">
              <a:spcBef>
                <a:spcPts val="0"/>
              </a:spcBef>
              <a:buNone/>
            </a:pPr>
            <a:endParaRPr sz="1800" b="1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/>
          <p:nvPr/>
        </p:nvSpPr>
        <p:spPr>
          <a:xfrm>
            <a:off x="2507150" y="125"/>
            <a:ext cx="6636599" cy="5143499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0" name="Shape 360"/>
          <p:cNvSpPr txBox="1">
            <a:spLocks noGrp="1"/>
          </p:cNvSpPr>
          <p:nvPr>
            <p:ph type="title" idx="4294967295"/>
          </p:nvPr>
        </p:nvSpPr>
        <p:spPr>
          <a:xfrm>
            <a:off x="2507150" y="259625"/>
            <a:ext cx="5718600" cy="5030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Credits</a:t>
            </a:r>
          </a:p>
        </p:txBody>
      </p:sp>
      <p:sp>
        <p:nvSpPr>
          <p:cNvPr id="361" name="Shape 361"/>
          <p:cNvSpPr txBox="1">
            <a:spLocks noGrp="1"/>
          </p:cNvSpPr>
          <p:nvPr>
            <p:ph type="body" idx="4294967295"/>
          </p:nvPr>
        </p:nvSpPr>
        <p:spPr>
          <a:xfrm>
            <a:off x="2615375" y="902250"/>
            <a:ext cx="6293400" cy="3653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b="1"/>
              <a:t>Special thanks to everyone who helped our chapter grow and continue our achievements:</a:t>
            </a:r>
          </a:p>
          <a:p>
            <a:pPr lvl="0" rtl="0">
              <a:spcBef>
                <a:spcPts val="0"/>
              </a:spcBef>
              <a:buNone/>
            </a:pPr>
            <a:endParaRPr sz="1800" b="1"/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buSzPct val="60000"/>
            </a:pPr>
            <a:r>
              <a:rPr lang="en" sz="3000" b="1">
                <a:solidFill>
                  <a:srgbClr val="FFE599"/>
                </a:solidFill>
              </a:rPr>
              <a:t>Net Impact National</a:t>
            </a:r>
            <a:r>
              <a:rPr lang="en" sz="1800" b="1"/>
              <a:t> and members of our undergraduate chapter at Penn State</a:t>
            </a: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buClr>
                <a:schemeClr val="lt1"/>
              </a:buClr>
              <a:buSzPct val="100000"/>
            </a:pPr>
            <a:r>
              <a:rPr lang="en" sz="1800" b="1">
                <a:solidFill>
                  <a:srgbClr val="FFE599"/>
                </a:solidFill>
              </a:rPr>
              <a:t>Smeal Sustainability Advisory Board</a:t>
            </a:r>
            <a:r>
              <a:rPr lang="en" sz="1800" b="1">
                <a:solidFill>
                  <a:schemeClr val="lt1"/>
                </a:solidFill>
              </a:rPr>
              <a:t> </a:t>
            </a: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buSzPct val="100000"/>
            </a:pPr>
            <a:r>
              <a:rPr lang="en" sz="1800" b="1"/>
              <a:t>Dean </a:t>
            </a:r>
            <a:r>
              <a:rPr lang="en" sz="1800" b="1">
                <a:solidFill>
                  <a:srgbClr val="FFE599"/>
                </a:solidFill>
              </a:rPr>
              <a:t>Charles Whiteman</a:t>
            </a:r>
            <a:r>
              <a:rPr lang="en" sz="1800" b="1"/>
              <a:t>, Smeal College of Business </a:t>
            </a: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buSzPct val="100000"/>
            </a:pPr>
            <a:r>
              <a:rPr lang="en" sz="1800" b="1">
                <a:solidFill>
                  <a:srgbClr val="FFE599"/>
                </a:solidFill>
              </a:rPr>
              <a:t>Terry Harrison </a:t>
            </a:r>
            <a:r>
              <a:rPr lang="en" sz="1800" b="1">
                <a:solidFill>
                  <a:srgbClr val="FFFFFF"/>
                </a:solidFill>
              </a:rPr>
              <a:t>and </a:t>
            </a:r>
            <a:r>
              <a:rPr lang="en" sz="1800" b="1">
                <a:solidFill>
                  <a:srgbClr val="FFE599"/>
                </a:solidFill>
              </a:rPr>
              <a:t>Gerry Susman</a:t>
            </a:r>
            <a:r>
              <a:rPr lang="en" sz="1800" b="1">
                <a:solidFill>
                  <a:srgbClr val="FFFFFF"/>
                </a:solidFill>
              </a:rPr>
              <a:t> </a:t>
            </a:r>
            <a:r>
              <a:rPr lang="en" sz="1800" b="1"/>
              <a:t>as </a:t>
            </a:r>
            <a:r>
              <a:rPr lang="en" sz="1800" b="1">
                <a:solidFill>
                  <a:schemeClr val="lt1"/>
                </a:solidFill>
              </a:rPr>
              <a:t>current and</a:t>
            </a:r>
            <a:r>
              <a:rPr lang="en" sz="1800" b="1"/>
              <a:t> former Smeal College of Business Sustainability Directors, respectively</a:t>
            </a: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buSzPct val="100000"/>
            </a:pPr>
            <a:r>
              <a:rPr lang="en" sz="1800" b="1">
                <a:solidFill>
                  <a:srgbClr val="FFE599"/>
                </a:solidFill>
              </a:rPr>
              <a:t>Ron Johnson</a:t>
            </a:r>
            <a:r>
              <a:rPr lang="en" sz="1800" b="1">
                <a:solidFill>
                  <a:schemeClr val="lt1"/>
                </a:solidFill>
              </a:rPr>
              <a:t>, Faculty Advisor 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 sz="1800" b="1"/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 sz="700">
              <a:solidFill>
                <a:schemeClr val="lt1"/>
              </a:solidFill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800">
                <a:solidFill>
                  <a:schemeClr val="lt1"/>
                </a:solidFill>
              </a:rPr>
              <a:t>                                                                                                                                            </a:t>
            </a:r>
          </a:p>
        </p:txBody>
      </p:sp>
      <p:sp>
        <p:nvSpPr>
          <p:cNvPr id="362" name="Shape 362"/>
          <p:cNvSpPr txBox="1"/>
          <p:nvPr/>
        </p:nvSpPr>
        <p:spPr>
          <a:xfrm>
            <a:off x="6960575" y="4828300"/>
            <a:ext cx="2292599" cy="230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37500"/>
              <a:buFont typeface="Arial"/>
              <a:buNone/>
            </a:pPr>
            <a:r>
              <a:rPr lang="en" sz="8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Presentation template by SlidesCarnival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3" name="Shape 363"/>
          <p:cNvSpPr txBox="1"/>
          <p:nvPr/>
        </p:nvSpPr>
        <p:spPr>
          <a:xfrm>
            <a:off x="386325" y="3355075"/>
            <a:ext cx="1981499" cy="779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SMEAL CORPORATE CITIZENSHIP CONFERENCE</a:t>
            </a:r>
          </a:p>
        </p:txBody>
      </p:sp>
      <p:sp>
        <p:nvSpPr>
          <p:cNvPr id="364" name="Shape 364"/>
          <p:cNvSpPr txBox="1"/>
          <p:nvPr/>
        </p:nvSpPr>
        <p:spPr>
          <a:xfrm>
            <a:off x="386325" y="4106275"/>
            <a:ext cx="1788299" cy="503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Net Impact Video</a:t>
            </a:r>
          </a:p>
        </p:txBody>
      </p:sp>
      <p:sp>
        <p:nvSpPr>
          <p:cNvPr id="365" name="Shape 365"/>
          <p:cNvSpPr txBox="1"/>
          <p:nvPr/>
        </p:nvSpPr>
        <p:spPr>
          <a:xfrm>
            <a:off x="386325" y="4639450"/>
            <a:ext cx="1502400" cy="608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6"/>
              </a:rPr>
              <a:t>Our Website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70"/>
            <a:ext cx="9144793" cy="51454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970"/>
            <a:ext cx="9143996" cy="5145470"/>
          </a:xfrm>
          <a:prstGeom prst="rect">
            <a:avLst/>
          </a:prstGeom>
        </p:spPr>
      </p:pic>
      <p:sp>
        <p:nvSpPr>
          <p:cNvPr id="129" name="Shape 129"/>
          <p:cNvSpPr txBox="1"/>
          <p:nvPr/>
        </p:nvSpPr>
        <p:spPr>
          <a:xfrm>
            <a:off x="274965" y="1333543"/>
            <a:ext cx="7419899" cy="34452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200000"/>
              </a:lnSpc>
              <a:spcBef>
                <a:spcPts val="0"/>
              </a:spcBef>
              <a:buNone/>
            </a:pPr>
            <a:r>
              <a:rPr lang="en" sz="2400" b="1" dirty="0" smtClean="0">
                <a:solidFill>
                  <a:schemeClr val="bg1"/>
                </a:solidFill>
              </a:rPr>
              <a:t>Net Impact is a National </a:t>
            </a:r>
            <a:r>
              <a:rPr lang="en" sz="2400" b="1" dirty="0">
                <a:solidFill>
                  <a:schemeClr val="bg1"/>
                </a:solidFill>
              </a:rPr>
              <a:t>O</a:t>
            </a:r>
            <a:r>
              <a:rPr lang="en" sz="2400" b="1" dirty="0" smtClean="0">
                <a:solidFill>
                  <a:schemeClr val="bg1"/>
                </a:solidFill>
              </a:rPr>
              <a:t>rganization </a:t>
            </a:r>
          </a:p>
          <a:p>
            <a:pPr marL="342900" lvl="0" indent="-342900" rtl="0">
              <a:lnSpc>
                <a:spcPct val="2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2400" b="1" dirty="0" smtClean="0">
                <a:solidFill>
                  <a:schemeClr val="bg1"/>
                </a:solidFill>
              </a:rPr>
              <a:t>Undergraduate</a:t>
            </a:r>
          </a:p>
          <a:p>
            <a:pPr marL="342900" lvl="0" indent="-342900" rtl="0">
              <a:lnSpc>
                <a:spcPct val="2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2400" b="1" dirty="0" smtClean="0">
                <a:solidFill>
                  <a:schemeClr val="bg1"/>
                </a:solidFill>
              </a:rPr>
              <a:t>MBA</a:t>
            </a:r>
          </a:p>
          <a:p>
            <a:pPr marL="342900" lvl="0" indent="-342900" rtl="0">
              <a:lnSpc>
                <a:spcPct val="2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2400" b="1" dirty="0" smtClean="0">
                <a:solidFill>
                  <a:schemeClr val="bg1"/>
                </a:solidFill>
              </a:rPr>
              <a:t>Professional chapters </a:t>
            </a:r>
            <a:endParaRPr lang="en" sz="2400" b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4098" y="56261"/>
            <a:ext cx="4495800" cy="10191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03905" y="2182343"/>
            <a:ext cx="5192486" cy="2193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</a:rPr>
              <a:t>Sustainability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</a:rPr>
              <a:t>Corporate Social Responsibility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</a:rPr>
              <a:t>Ethics 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15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Shape 75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" y="0"/>
            <a:ext cx="8668769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Shape 76"/>
          <p:cNvSpPr/>
          <p:nvPr/>
        </p:nvSpPr>
        <p:spPr>
          <a:xfrm>
            <a:off x="2401950" y="-125"/>
            <a:ext cx="6741899" cy="5143499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body" idx="2"/>
          </p:nvPr>
        </p:nvSpPr>
        <p:spPr>
          <a:xfrm>
            <a:off x="5888051" y="702450"/>
            <a:ext cx="2780700" cy="3607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1">
                <a:solidFill>
                  <a:srgbClr val="FFE599"/>
                </a:solidFill>
              </a:rPr>
              <a:t>Our Leadership</a:t>
            </a:r>
            <a:r>
              <a:rPr lang="en" b="1" u="sng">
                <a:solidFill>
                  <a:srgbClr val="FFE599"/>
                </a:solidFill>
              </a:rPr>
              <a:t> </a:t>
            </a:r>
          </a:p>
          <a:p>
            <a:pPr lvl="0" rtl="0">
              <a:spcBef>
                <a:spcPts val="0"/>
              </a:spcBef>
              <a:buNone/>
            </a:pPr>
            <a:endParaRPr sz="1400" b="1"/>
          </a:p>
          <a:p>
            <a:pPr lvl="0" rtl="0">
              <a:spcBef>
                <a:spcPts val="0"/>
              </a:spcBef>
              <a:buNone/>
            </a:pPr>
            <a:r>
              <a:rPr lang="en" sz="1400" b="1"/>
              <a:t>Our chapter’s leadership team now consists of 14 passionate students with different majors and diverse backgrounds</a:t>
            </a:r>
          </a:p>
          <a:p>
            <a:pPr lvl="0" rtl="0">
              <a:spcBef>
                <a:spcPts val="0"/>
              </a:spcBef>
              <a:buNone/>
            </a:pPr>
            <a:endParaRPr sz="1400" b="1"/>
          </a:p>
          <a:p>
            <a:pPr lvl="0" rtl="0">
              <a:spcBef>
                <a:spcPts val="0"/>
              </a:spcBef>
              <a:buNone/>
            </a:pPr>
            <a:r>
              <a:rPr lang="en" sz="1400" b="1"/>
              <a:t>During Fall 2015, we took our entire leadership team to the Net Impact National Conference in Seattle, Washington to represent our Penn State undergraduate chapter. </a:t>
            </a:r>
          </a:p>
        </p:txBody>
      </p:sp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>
            <a:off x="2913600" y="-49925"/>
            <a:ext cx="5718600" cy="503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600"/>
              <a:t>About Us</a:t>
            </a:r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2944025" y="702450"/>
            <a:ext cx="2780700" cy="3607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b="1">
                <a:solidFill>
                  <a:srgbClr val="FFE599"/>
                </a:solidFill>
              </a:rPr>
              <a:t>Chapter Start 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endParaRPr sz="1400" b="1"/>
          </a:p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" sz="1400" b="1"/>
              <a:t>On b</a:t>
            </a:r>
            <a:r>
              <a:rPr lang="en" sz="1400" b="1">
                <a:solidFill>
                  <a:schemeClr val="lt1"/>
                </a:solidFill>
              </a:rPr>
              <a:t>ehalf of Penn State Smeal College of Business, faculty member Ron Johnson was tasked to develop</a:t>
            </a:r>
            <a:r>
              <a:rPr lang="en" sz="1400" b="1"/>
              <a:t> the Net Impact Undergraduate Chapter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endParaRPr sz="1400" b="1"/>
          </a:p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" sz="1400" b="1"/>
              <a:t>Initial communication began in Fall 2012. By January 2013, a team of 27 student founders came together to launch the chapter</a:t>
            </a:r>
          </a:p>
          <a:p>
            <a:pPr lvl="0" rtl="0">
              <a:spcBef>
                <a:spcPts val="0"/>
              </a:spcBef>
              <a:buNone/>
            </a:pPr>
            <a:endParaRPr sz="1000"/>
          </a:p>
        </p:txBody>
      </p:sp>
      <p:sp>
        <p:nvSpPr>
          <p:cNvPr id="80" name="Shape 80"/>
          <p:cNvSpPr txBox="1"/>
          <p:nvPr/>
        </p:nvSpPr>
        <p:spPr>
          <a:xfrm>
            <a:off x="3153200" y="4262275"/>
            <a:ext cx="5571600" cy="64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0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Next year’s conference, Fall 2016, the National Conference will be in Philadelphia.</a:t>
            </a:r>
            <a:r>
              <a:rPr lang="en" sz="2000" b="1"/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/>
        </p:nvSpPr>
        <p:spPr>
          <a:xfrm>
            <a:off x="0" y="-12"/>
            <a:ext cx="9144000" cy="2833200"/>
          </a:xfrm>
          <a:prstGeom prst="rect">
            <a:avLst/>
          </a:prstGeom>
          <a:solidFill>
            <a:srgbClr val="00B2FF">
              <a:alpha val="7333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28" name="Shape 128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75436"/>
            <a:ext cx="9143996" cy="4068076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Shape 129"/>
          <p:cNvSpPr txBox="1"/>
          <p:nvPr/>
        </p:nvSpPr>
        <p:spPr>
          <a:xfrm>
            <a:off x="209650" y="152550"/>
            <a:ext cx="7419899" cy="819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Penn State Net Impact Undergraduate</a:t>
            </a:r>
          </a:p>
          <a:p>
            <a:pPr lvl="0">
              <a:spcBef>
                <a:spcPts val="0"/>
              </a:spcBef>
              <a:buNone/>
            </a:pPr>
            <a:r>
              <a:rPr lang="en" sz="2400"/>
              <a:t>nominated the </a:t>
            </a:r>
            <a:r>
              <a:rPr lang="en" sz="2400" b="1">
                <a:solidFill>
                  <a:srgbClr val="FFD966"/>
                </a:solidFill>
              </a:rPr>
              <a:t>Chapter of The Year for 2014-2015</a:t>
            </a:r>
            <a:r>
              <a:rPr lang="en" sz="24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/>
        </p:nvSpPr>
        <p:spPr>
          <a:xfrm>
            <a:off x="0" y="-12"/>
            <a:ext cx="9144000" cy="2833200"/>
          </a:xfrm>
          <a:prstGeom prst="rect">
            <a:avLst/>
          </a:prstGeom>
          <a:solidFill>
            <a:srgbClr val="00B2FF">
              <a:alpha val="7333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5" name="Shape 135"/>
          <p:cNvSpPr txBox="1"/>
          <p:nvPr/>
        </p:nvSpPr>
        <p:spPr>
          <a:xfrm>
            <a:off x="209650" y="152550"/>
            <a:ext cx="7419900" cy="819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Penn State Net Impact Undergraduate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400"/>
              <a:t>won the </a:t>
            </a:r>
            <a:r>
              <a:rPr lang="en" sz="2400" b="1">
                <a:solidFill>
                  <a:srgbClr val="FFD966"/>
                </a:solidFill>
              </a:rPr>
              <a:t>Smeal</a:t>
            </a:r>
            <a:r>
              <a:rPr lang="en" sz="2400">
                <a:solidFill>
                  <a:srgbClr val="FFD966"/>
                </a:solidFill>
              </a:rPr>
              <a:t> </a:t>
            </a:r>
            <a:r>
              <a:rPr lang="en" sz="2400" b="1">
                <a:solidFill>
                  <a:srgbClr val="FFD966"/>
                </a:solidFill>
              </a:rPr>
              <a:t>Corporate Involvement Award</a:t>
            </a:r>
          </a:p>
        </p:txBody>
      </p:sp>
      <p:pic>
        <p:nvPicPr>
          <p:cNvPr id="136" name="Shape 136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2" y="1284173"/>
            <a:ext cx="5183852" cy="3887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Shape 137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8825" y="1284175"/>
            <a:ext cx="4945176" cy="3887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/>
          <p:nvPr/>
        </p:nvSpPr>
        <p:spPr>
          <a:xfrm>
            <a:off x="3500800" y="0"/>
            <a:ext cx="5643300" cy="131370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400" b="1">
                <a:solidFill>
                  <a:srgbClr val="FFFFFF"/>
                </a:solidFill>
              </a:rPr>
              <a:t>2016 Its Up to Us Runner Up</a:t>
            </a:r>
          </a:p>
        </p:txBody>
      </p:sp>
      <p:pic>
        <p:nvPicPr>
          <p:cNvPr id="143" name="Shape 14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0925" y="1313700"/>
            <a:ext cx="5643300" cy="382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Shape 144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75" y="0"/>
            <a:ext cx="3477949" cy="3684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Shape 145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841174"/>
            <a:ext cx="3523898" cy="2302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/>
          <p:nvPr/>
        </p:nvSpPr>
        <p:spPr>
          <a:xfrm>
            <a:off x="2022850" y="0"/>
            <a:ext cx="4496100" cy="694500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59" name="Shape 159"/>
          <p:cNvPicPr preferRelativeResize="0"/>
          <p:nvPr/>
        </p:nvPicPr>
        <p:blipFill>
          <a:blip r:embed="rId3">
            <a:alphaModFix amt="88000"/>
          </a:blip>
          <a:stretch>
            <a:fillRect/>
          </a:stretch>
        </p:blipFill>
        <p:spPr>
          <a:xfrm>
            <a:off x="0" y="9380"/>
            <a:ext cx="9144000" cy="512474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Shape 160"/>
          <p:cNvSpPr/>
          <p:nvPr/>
        </p:nvSpPr>
        <p:spPr>
          <a:xfrm>
            <a:off x="1468625" y="483475"/>
            <a:ext cx="2225100" cy="2237400"/>
          </a:xfrm>
          <a:prstGeom prst="donut">
            <a:avLst>
              <a:gd name="adj" fmla="val 9608"/>
            </a:avLst>
          </a:prstGeom>
          <a:solidFill>
            <a:srgbClr val="FFD966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 b="1">
                <a:solidFill>
                  <a:srgbClr val="FF0000"/>
                </a:solidFill>
                <a:latin typeface="Muli"/>
                <a:ea typeface="Muli"/>
                <a:cs typeface="Muli"/>
                <a:sym typeface="Muli"/>
              </a:rPr>
              <a:t>Learn</a:t>
            </a:r>
          </a:p>
        </p:txBody>
      </p:sp>
      <p:sp>
        <p:nvSpPr>
          <p:cNvPr id="161" name="Shape 161"/>
          <p:cNvSpPr/>
          <p:nvPr/>
        </p:nvSpPr>
        <p:spPr>
          <a:xfrm>
            <a:off x="3429750" y="483475"/>
            <a:ext cx="2225100" cy="2237400"/>
          </a:xfrm>
          <a:prstGeom prst="donut">
            <a:avLst>
              <a:gd name="adj" fmla="val 9608"/>
            </a:avLst>
          </a:prstGeom>
          <a:solidFill>
            <a:srgbClr val="FF99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 b="1">
                <a:solidFill>
                  <a:srgbClr val="00FF00"/>
                </a:solidFill>
                <a:latin typeface="Muli"/>
                <a:ea typeface="Muli"/>
                <a:cs typeface="Muli"/>
                <a:sym typeface="Muli"/>
              </a:rPr>
              <a:t>Live</a:t>
            </a:r>
          </a:p>
        </p:txBody>
      </p:sp>
      <p:sp>
        <p:nvSpPr>
          <p:cNvPr id="162" name="Shape 162"/>
          <p:cNvSpPr/>
          <p:nvPr/>
        </p:nvSpPr>
        <p:spPr>
          <a:xfrm>
            <a:off x="5272075" y="483475"/>
            <a:ext cx="2225100" cy="2237400"/>
          </a:xfrm>
          <a:prstGeom prst="donut">
            <a:avLst>
              <a:gd name="adj" fmla="val 9608"/>
            </a:avLst>
          </a:prstGeom>
          <a:solidFill>
            <a:srgbClr val="CC412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 b="1">
                <a:solidFill>
                  <a:srgbClr val="FFFF00"/>
                </a:solidFill>
                <a:latin typeface="Muli"/>
                <a:ea typeface="Muli"/>
                <a:cs typeface="Muli"/>
                <a:sym typeface="Muli"/>
              </a:rPr>
              <a:t>Lead</a:t>
            </a:r>
          </a:p>
        </p:txBody>
      </p:sp>
      <p:sp>
        <p:nvSpPr>
          <p:cNvPr id="163" name="Shape 163"/>
          <p:cNvSpPr/>
          <p:nvPr/>
        </p:nvSpPr>
        <p:spPr>
          <a:xfrm>
            <a:off x="1371600" y="2845675"/>
            <a:ext cx="2322000" cy="2237400"/>
          </a:xfrm>
          <a:prstGeom prst="donut">
            <a:avLst>
              <a:gd name="adj" fmla="val 9608"/>
            </a:avLst>
          </a:prstGeom>
          <a:solidFill>
            <a:srgbClr val="FFD966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300" b="1">
                <a:solidFill>
                  <a:srgbClr val="FF0000"/>
                </a:solidFill>
                <a:latin typeface="Muli"/>
                <a:ea typeface="Muli"/>
                <a:cs typeface="Muli"/>
                <a:sym typeface="Muli"/>
              </a:rPr>
              <a:t>People</a:t>
            </a:r>
          </a:p>
        </p:txBody>
      </p:sp>
      <p:sp>
        <p:nvSpPr>
          <p:cNvPr id="164" name="Shape 164"/>
          <p:cNvSpPr/>
          <p:nvPr/>
        </p:nvSpPr>
        <p:spPr>
          <a:xfrm>
            <a:off x="3429750" y="2845675"/>
            <a:ext cx="2301300" cy="2237400"/>
          </a:xfrm>
          <a:prstGeom prst="donut">
            <a:avLst>
              <a:gd name="adj" fmla="val 9608"/>
            </a:avLst>
          </a:prstGeom>
          <a:solidFill>
            <a:srgbClr val="FF99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 b="1">
                <a:solidFill>
                  <a:srgbClr val="00FF00"/>
                </a:solidFill>
                <a:latin typeface="Muli"/>
                <a:ea typeface="Muli"/>
                <a:cs typeface="Muli"/>
                <a:sym typeface="Muli"/>
              </a:rPr>
              <a:t>Planet</a:t>
            </a:r>
          </a:p>
        </p:txBody>
      </p:sp>
      <p:sp>
        <p:nvSpPr>
          <p:cNvPr id="165" name="Shape 165"/>
          <p:cNvSpPr/>
          <p:nvPr/>
        </p:nvSpPr>
        <p:spPr>
          <a:xfrm>
            <a:off x="5348275" y="2769475"/>
            <a:ext cx="2225100" cy="2237400"/>
          </a:xfrm>
          <a:prstGeom prst="donut">
            <a:avLst>
              <a:gd name="adj" fmla="val 9608"/>
            </a:avLst>
          </a:prstGeom>
          <a:solidFill>
            <a:srgbClr val="CC412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 b="1">
                <a:solidFill>
                  <a:srgbClr val="FFFF00"/>
                </a:solidFill>
                <a:latin typeface="Muli"/>
                <a:ea typeface="Muli"/>
                <a:cs typeface="Muli"/>
                <a:sym typeface="Muli"/>
              </a:rPr>
              <a:t>Profit</a:t>
            </a:r>
          </a:p>
        </p:txBody>
      </p:sp>
      <p:sp>
        <p:nvSpPr>
          <p:cNvPr id="166" name="Shape 166"/>
          <p:cNvSpPr txBox="1">
            <a:spLocks noGrp="1"/>
          </p:cNvSpPr>
          <p:nvPr>
            <p:ph type="title"/>
          </p:nvPr>
        </p:nvSpPr>
        <p:spPr>
          <a:xfrm>
            <a:off x="1190100" y="2550"/>
            <a:ext cx="6763800" cy="394500"/>
          </a:xfrm>
          <a:prstGeom prst="rect">
            <a:avLst/>
          </a:prstGeom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/>
              <a:t>Our 3 Pillars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Shape 17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Shape 172"/>
          <p:cNvSpPr txBox="1">
            <a:spLocks noGrp="1"/>
          </p:cNvSpPr>
          <p:nvPr>
            <p:ph type="ctrTitle" idx="4294967295"/>
          </p:nvPr>
        </p:nvSpPr>
        <p:spPr>
          <a:xfrm>
            <a:off x="0" y="3480550"/>
            <a:ext cx="9144000" cy="1346700"/>
          </a:xfrm>
          <a:prstGeom prst="rect">
            <a:avLst/>
          </a:prstGeom>
          <a:solidFill>
            <a:srgbClr val="00B2FF">
              <a:alpha val="73330"/>
            </a:srgbClr>
          </a:solidFill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 b="0">
                <a:solidFill>
                  <a:srgbClr val="FFFFFF"/>
                </a:solidFill>
              </a:rPr>
              <a:t>We </a:t>
            </a:r>
            <a:r>
              <a:rPr lang="en" sz="2400" b="0"/>
              <a:t>encourage </a:t>
            </a:r>
            <a:r>
              <a:rPr lang="en" sz="2400" b="0">
                <a:solidFill>
                  <a:srgbClr val="FFFFFF"/>
                </a:solidFill>
              </a:rPr>
              <a:t>peer-to-peer</a:t>
            </a:r>
            <a:r>
              <a:rPr lang="en" sz="3000">
                <a:solidFill>
                  <a:srgbClr val="FFFFFF"/>
                </a:solidFill>
              </a:rPr>
              <a:t> </a:t>
            </a:r>
            <a:r>
              <a:rPr lang="en" sz="4800">
                <a:solidFill>
                  <a:srgbClr val="FFFFFF"/>
                </a:solidFill>
              </a:rPr>
              <a:t>LEARN</a:t>
            </a:r>
            <a:r>
              <a:rPr lang="en" sz="3000" b="0">
                <a:solidFill>
                  <a:srgbClr val="FFFFFF"/>
                </a:solidFill>
              </a:rPr>
              <a:t>i</a:t>
            </a:r>
            <a:r>
              <a:rPr lang="en" sz="2400" b="0">
                <a:solidFill>
                  <a:srgbClr val="FFFFFF"/>
                </a:solidFill>
              </a:rPr>
              <a:t>ng through </a:t>
            </a:r>
            <a:r>
              <a:rPr lang="en" sz="3600"/>
              <a:t>activities</a:t>
            </a:r>
            <a:r>
              <a:rPr lang="en" sz="2400" b="0"/>
              <a:t> and</a:t>
            </a:r>
            <a:r>
              <a:rPr lang="en" sz="2400" b="0">
                <a:solidFill>
                  <a:srgbClr val="FFFFFF"/>
                </a:solidFill>
              </a:rPr>
              <a:t> </a:t>
            </a:r>
            <a:r>
              <a:rPr lang="en" sz="3600">
                <a:solidFill>
                  <a:srgbClr val="FFFFFF"/>
                </a:solidFill>
              </a:rPr>
              <a:t>impact events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nqu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560</Words>
  <Application>Microsoft Office PowerPoint</Application>
  <PresentationFormat>On-screen Show (16:9)</PresentationFormat>
  <Paragraphs>122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Muli</vt:lpstr>
      <vt:lpstr>Georgia</vt:lpstr>
      <vt:lpstr>Banquo template</vt:lpstr>
      <vt:lpstr>PowerPoint Presentation</vt:lpstr>
      <vt:lpstr>PowerPoint Presentation</vt:lpstr>
      <vt:lpstr>PowerPoint Presentation</vt:lpstr>
      <vt:lpstr>About Us</vt:lpstr>
      <vt:lpstr>PowerPoint Presentation</vt:lpstr>
      <vt:lpstr>PowerPoint Presentation</vt:lpstr>
      <vt:lpstr>PowerPoint Presentation</vt:lpstr>
      <vt:lpstr>Our 3 Pillars</vt:lpstr>
      <vt:lpstr>We encourage peer-to-peer LEARNing through activities and impact events</vt:lpstr>
      <vt:lpstr>We LIVE by Being A Diverse Organization</vt:lpstr>
      <vt:lpstr>PowerPoint Presentation</vt:lpstr>
      <vt:lpstr>We LEAD through new initiatives</vt:lpstr>
      <vt:lpstr>Powerful Initiatives</vt:lpstr>
      <vt:lpstr>PowerPoint Presentation</vt:lpstr>
      <vt:lpstr>PowerPoint Presentation</vt:lpstr>
      <vt:lpstr>PowerPoint Presentation</vt:lpstr>
      <vt:lpstr>Pro-Bono Consulting Program</vt:lpstr>
      <vt:lpstr>PowerPoint Presentation</vt:lpstr>
      <vt:lpstr>PowerPoint Presentation</vt:lpstr>
      <vt:lpstr>PowerPoint Presentation</vt:lpstr>
      <vt:lpstr>Credits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alec raymond</dc:creator>
  <cp:lastModifiedBy>Josh Hooper</cp:lastModifiedBy>
  <cp:revision>9</cp:revision>
  <dcterms:modified xsi:type="dcterms:W3CDTF">2016-10-20T04:30:34Z</dcterms:modified>
</cp:coreProperties>
</file>