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3" r:id="rId3"/>
    <p:sldMasterId id="2147483675" r:id="rId4"/>
    <p:sldMasterId id="2147483687" r:id="rId5"/>
    <p:sldMasterId id="2147483691" r:id="rId6"/>
    <p:sldMasterId id="2147483693" r:id="rId7"/>
    <p:sldMasterId id="2147483705" r:id="rId8"/>
  </p:sldMasterIdLst>
  <p:notesMasterIdLst>
    <p:notesMasterId r:id="rId43"/>
  </p:notesMasterIdLst>
  <p:sldIdLst>
    <p:sldId id="257" r:id="rId9"/>
    <p:sldId id="258" r:id="rId10"/>
    <p:sldId id="286" r:id="rId11"/>
    <p:sldId id="259" r:id="rId12"/>
    <p:sldId id="260" r:id="rId13"/>
    <p:sldId id="261" r:id="rId14"/>
    <p:sldId id="262" r:id="rId15"/>
    <p:sldId id="263" r:id="rId16"/>
    <p:sldId id="264" r:id="rId17"/>
    <p:sldId id="265" r:id="rId18"/>
    <p:sldId id="266" r:id="rId19"/>
    <p:sldId id="267" r:id="rId20"/>
    <p:sldId id="290" r:id="rId21"/>
    <p:sldId id="291" r:id="rId22"/>
    <p:sldId id="292" r:id="rId23"/>
    <p:sldId id="269" r:id="rId24"/>
    <p:sldId id="270" r:id="rId25"/>
    <p:sldId id="271" r:id="rId26"/>
    <p:sldId id="272" r:id="rId27"/>
    <p:sldId id="287" r:id="rId28"/>
    <p:sldId id="273" r:id="rId29"/>
    <p:sldId id="274" r:id="rId30"/>
    <p:sldId id="275" r:id="rId31"/>
    <p:sldId id="276" r:id="rId32"/>
    <p:sldId id="277" r:id="rId33"/>
    <p:sldId id="278" r:id="rId34"/>
    <p:sldId id="289" r:id="rId35"/>
    <p:sldId id="279" r:id="rId36"/>
    <p:sldId id="288" r:id="rId37"/>
    <p:sldId id="281" r:id="rId38"/>
    <p:sldId id="282" r:id="rId39"/>
    <p:sldId id="283" r:id="rId40"/>
    <p:sldId id="284" r:id="rId41"/>
    <p:sldId id="285"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88" d="100"/>
          <a:sy n="88" d="100"/>
        </p:scale>
        <p:origin x="1056"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AAEEE4-CBF5-854F-967E-7471655456BB}" type="datetimeFigureOut">
              <a:rPr lang="en-US" smtClean="0"/>
              <a:t>10/23/2016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AB1B79-950F-9544-877C-A8F588A72C9F}" type="slidenum">
              <a:rPr lang="en-US" smtClean="0"/>
              <a:t>‹#›</a:t>
            </a:fld>
            <a:endParaRPr lang="en-US"/>
          </a:p>
        </p:txBody>
      </p:sp>
    </p:spTree>
    <p:extLst>
      <p:ext uri="{BB962C8B-B14F-4D97-AF65-F5344CB8AC3E}">
        <p14:creationId xmlns:p14="http://schemas.microsoft.com/office/powerpoint/2010/main" val="7747347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6EFDCB-C714-2245-BDAA-0E5F6C881257}" type="slidenum">
              <a:rPr lang="en-US" sz="1200">
                <a:solidFill>
                  <a:srgbClr val="000000"/>
                </a:solidFill>
              </a:rPr>
              <a:pPr/>
              <a:t>1</a:t>
            </a:fld>
            <a:endParaRPr lang="en-US" sz="1200">
              <a:solidFill>
                <a:srgbClr val="000000"/>
              </a:solidFill>
            </a:endParaRPr>
          </a:p>
        </p:txBody>
      </p:sp>
      <p:sp>
        <p:nvSpPr>
          <p:cNvPr id="67586" name="Rectangle 2"/>
          <p:cNvSpPr>
            <a:spLocks noGrp="1" noRot="1" noChangeAspect="1" noChangeArrowheads="1"/>
          </p:cNvSpPr>
          <p:nvPr>
            <p:ph type="sldImg"/>
          </p:nvPr>
        </p:nvSpPr>
        <p:spPr>
          <a:solidFill>
            <a:srgbClr val="FFFFFF"/>
          </a:solidFill>
          <a:ln/>
        </p:spPr>
      </p:sp>
      <p:sp>
        <p:nvSpPr>
          <p:cNvPr id="67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latin typeface="+mn-lt"/>
                <a:ea typeface="+mn-ea"/>
                <a:cs typeface="+mn-cs"/>
              </a:rPr>
              <a:t>Sustainability is not optional; our long-term health and well-being depend on finding ways to live well now and in the future.  We face large challenges, but with larger opportunities. We have the tools to build a brighter future, with a bigger economy, more jobs, greater national security and a cleaner environment more consistent with the Golden Rule.  But, that future won’t build itself.  </a:t>
            </a:r>
          </a:p>
          <a:p>
            <a:pPr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Ones I found at the National Archives that we can use without permissions</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40E7AE99-FFAC-9447-B734-4AAB84FEA9A7}" type="slidenum">
              <a:rPr lang="en-US">
                <a:solidFill>
                  <a:prstClr val="black"/>
                </a:solidFill>
              </a:rPr>
              <a:pPr/>
              <a:t>18</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Ones I found at the National Archives that we can use without permissions</a:t>
            </a:r>
          </a:p>
          <a:p>
            <a:pPr>
              <a:spcBef>
                <a:spcPct val="0"/>
              </a:spcBef>
            </a:pPr>
            <a:endParaRPr lang="en-US">
              <a:latin typeface="Calibri" charset="0"/>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B27D0436-539E-774F-8A60-270CF9061995}" type="slidenum">
              <a:rPr lang="en-US">
                <a:solidFill>
                  <a:prstClr val="black"/>
                </a:solidFill>
              </a:rPr>
              <a:pPr/>
              <a:t>19</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0A453F-D369-7841-B497-D2303DA21F79}" type="slidenum">
              <a:rPr lang="en-US" sz="1200">
                <a:solidFill>
                  <a:prstClr val="black"/>
                </a:solidFill>
              </a:rPr>
              <a:pPr/>
              <a:t>21</a:t>
            </a:fld>
            <a:endParaRPr lang="en-US" sz="1200">
              <a:solidFill>
                <a:prstClr val="black"/>
              </a:solidFill>
            </a:endParaRPr>
          </a:p>
        </p:txBody>
      </p:sp>
      <p:sp>
        <p:nvSpPr>
          <p:cNvPr id="102402" name="Rectangle 2"/>
          <p:cNvSpPr>
            <a:spLocks noGrp="1" noRot="1" noChangeAspect="1" noChangeArrowheads="1"/>
          </p:cNvSpPr>
          <p:nvPr>
            <p:ph type="sldImg"/>
          </p:nvPr>
        </p:nvSpPr>
        <p:spPr>
          <a:solidFill>
            <a:srgbClr val="FFFFFF"/>
          </a:solidFill>
          <a:ln/>
        </p:spPr>
      </p:sp>
      <p:sp>
        <p:nvSpPr>
          <p:cNvPr id="102403" name="Rectangle 3"/>
          <p:cNvSpPr>
            <a:spLocks noGrp="1" noChangeArrowheads="1"/>
          </p:cNvSpPr>
          <p:nvPr>
            <p:ph type="body" idx="1"/>
          </p:nvPr>
        </p:nvSpPr>
        <p:spPr>
          <a:solidFill>
            <a:srgbClr val="FFFFFF"/>
          </a:solidFill>
          <a:ln>
            <a:solidFill>
              <a:srgbClr val="000000"/>
            </a:solidFill>
          </a:ln>
        </p:spPr>
        <p:txBody>
          <a:bodyPr/>
          <a:lstStyle/>
          <a:p>
            <a:r>
              <a:rPr lang="en-US" b="1" dirty="0" smtClean="0"/>
              <a:t>Credit:</a:t>
            </a:r>
            <a:r>
              <a:rPr lang="en-US" dirty="0" smtClean="0"/>
              <a:t> Courtesy Pennsylvania State Archives </a:t>
            </a:r>
            <a:br>
              <a:rPr lang="en-US" dirty="0" smtClean="0"/>
            </a:br>
            <a:r>
              <a:rPr lang="en-US" dirty="0" smtClean="0"/>
              <a:t/>
            </a:r>
            <a:br>
              <a:rPr lang="en-US" dirty="0" smtClean="0"/>
            </a:br>
            <a:r>
              <a:rPr lang="en-US" dirty="0" smtClean="0"/>
              <a:t>This photograph, taken in Tioga County some time in the early 1900s, well documents the deforestation of northern Pennsylvania in the late 1800s and early 1900s.  To end the logging practices that had created what he called the "Pennsylvania Desert," and to combat humanity's "tree-destroying instinct," University of Pennsylvania botanist Joseph </a:t>
            </a:r>
            <a:r>
              <a:rPr lang="en-US" dirty="0" err="1" smtClean="0"/>
              <a:t>Rothrock</a:t>
            </a:r>
            <a:r>
              <a:rPr lang="en-US" dirty="0" smtClean="0"/>
              <a:t> in the 1870s launched a campaign that led to the creation of a state Forestry Commission in the 1890s and state-owned forest reserves that by 2000 included 4 million acres. </a:t>
            </a:r>
          </a:p>
          <a:p>
            <a:r>
              <a:rPr lang="en-US" dirty="0" smtClean="0"/>
              <a:t>http://</a:t>
            </a:r>
            <a:r>
              <a:rPr lang="en-US" dirty="0" err="1" smtClean="0"/>
              <a:t>explorepahistory.com</a:t>
            </a:r>
            <a:r>
              <a:rPr lang="en-US" dirty="0" smtClean="0"/>
              <a:t>/</a:t>
            </a:r>
            <a:r>
              <a:rPr lang="en-US" dirty="0" err="1" smtClean="0"/>
              <a:t>displayimage.php?imgId</a:t>
            </a:r>
            <a:r>
              <a:rPr lang="en-US" dirty="0" smtClean="0"/>
              <a:t>=1-2-7A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3C4407-8968-4448-A8DB-C8373878ECF0}" type="slidenum">
              <a:rPr lang="en-US">
                <a:solidFill>
                  <a:prstClr val="black"/>
                </a:solidFill>
                <a:latin typeface="Calibri"/>
              </a:rPr>
              <a:pPr/>
              <a:t>27</a:t>
            </a:fld>
            <a:endParaRPr lang="en-US">
              <a:solidFill>
                <a:prstClr val="black"/>
              </a:solidFill>
              <a:latin typeface="Calibri"/>
            </a:endParaRPr>
          </a:p>
        </p:txBody>
      </p:sp>
      <p:sp>
        <p:nvSpPr>
          <p:cNvPr id="14336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336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F88DAD-AB33-6546-8C98-97FB20654B24}" type="slidenum">
              <a:rPr lang="en-US">
                <a:solidFill>
                  <a:prstClr val="black"/>
                </a:solidFill>
                <a:latin typeface="Calibri"/>
              </a:rPr>
              <a:pPr/>
              <a:t>28</a:t>
            </a:fld>
            <a:endParaRPr lang="en-US">
              <a:solidFill>
                <a:prstClr val="black"/>
              </a:solidFill>
              <a:latin typeface="Calibri"/>
            </a:endParaRPr>
          </a:p>
        </p:txBody>
      </p:sp>
      <p:sp>
        <p:nvSpPr>
          <p:cNvPr id="235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CA89AF-4545-5249-944B-B73B1C57A0C3}" type="slidenum">
              <a:rPr lang="en-US" sz="1200">
                <a:solidFill>
                  <a:srgbClr val="000000"/>
                </a:solidFill>
              </a:rPr>
              <a:pPr/>
              <a:t>34</a:t>
            </a:fld>
            <a:endParaRPr lang="en-US" sz="1200">
              <a:solidFill>
                <a:srgbClr val="000000"/>
              </a:solidFill>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ED7CA10-6FB0-F34E-9D93-45361625E36F}" type="slidenum">
              <a:rPr lang="en-US" sz="1200">
                <a:solidFill>
                  <a:srgbClr val="000000"/>
                </a:solidFill>
              </a:rPr>
              <a:pPr/>
              <a:t>4</a:t>
            </a:fld>
            <a:endParaRPr lang="en-US" sz="1200">
              <a:solidFill>
                <a:srgbClr val="000000"/>
              </a:solidFill>
            </a:endParaRPr>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ED7CA10-6FB0-F34E-9D93-45361625E36F}" type="slidenum">
              <a:rPr lang="en-US" sz="1200">
                <a:solidFill>
                  <a:srgbClr val="000000"/>
                </a:solidFill>
              </a:rPr>
              <a:pPr/>
              <a:t>5</a:t>
            </a:fld>
            <a:endParaRPr lang="en-US" sz="1200">
              <a:solidFill>
                <a:srgbClr val="000000"/>
              </a:solidFill>
            </a:endParaRPr>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25C9604-6E04-5448-B347-B6344FD9976A}" type="slidenum">
              <a:rPr lang="en-US" sz="1200">
                <a:solidFill>
                  <a:srgbClr val="000000"/>
                </a:solidFill>
              </a:rPr>
              <a:pPr/>
              <a:t>6</a:t>
            </a:fld>
            <a:endParaRPr lang="en-US" sz="1200">
              <a:solidFill>
                <a:srgbClr val="000000"/>
              </a:solidFill>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A3C444-1BD1-1342-9AE2-F5A63028B0EB}" type="slidenum">
              <a:rPr lang="en-US">
                <a:solidFill>
                  <a:prstClr val="black"/>
                </a:solidFill>
                <a:latin typeface="Calibri"/>
              </a:rPr>
              <a:pPr/>
              <a:t>7</a:t>
            </a:fld>
            <a:endParaRPr lang="en-US">
              <a:solidFill>
                <a:prstClr val="black"/>
              </a:solidFill>
              <a:latin typeface="Calibri"/>
            </a:endParaRPr>
          </a:p>
        </p:txBody>
      </p:sp>
      <p:sp>
        <p:nvSpPr>
          <p:cNvPr id="4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0C1B0-2A86-CB4C-9DB9-3372B34E4F7D}" type="slidenum">
              <a:rPr lang="en-US">
                <a:solidFill>
                  <a:prstClr val="black"/>
                </a:solidFill>
                <a:latin typeface="Calibri"/>
              </a:rPr>
              <a:pPr/>
              <a:t>8</a:t>
            </a:fld>
            <a:endParaRPr lang="en-US">
              <a:solidFill>
                <a:prstClr val="black"/>
              </a:solidFill>
              <a:latin typeface="Calibri"/>
            </a:endParaRPr>
          </a:p>
        </p:txBody>
      </p:sp>
      <p:sp>
        <p:nvSpPr>
          <p:cNvPr id="49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07F4A5-3BC4-864A-9950-402CC8DDFBBE}" type="slidenum">
              <a:rPr lang="en-US">
                <a:solidFill>
                  <a:prstClr val="black"/>
                </a:solidFill>
                <a:latin typeface="Calibri"/>
              </a:rPr>
              <a:pPr/>
              <a:t>9</a:t>
            </a:fld>
            <a:endParaRPr lang="en-US">
              <a:solidFill>
                <a:prstClr val="black"/>
              </a:solidFill>
              <a:latin typeface="Calibri"/>
            </a:endParaRPr>
          </a:p>
        </p:txBody>
      </p:sp>
      <p:sp>
        <p:nvSpPr>
          <p:cNvPr id="5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F1B447-574C-5440-B5BF-121777EEA0F9}" type="slidenum">
              <a:rPr lang="en-US">
                <a:solidFill>
                  <a:prstClr val="black"/>
                </a:solidFill>
                <a:latin typeface="Calibri"/>
              </a:rPr>
              <a:pPr/>
              <a:t>10</a:t>
            </a:fld>
            <a:endParaRPr lang="en-US">
              <a:solidFill>
                <a:prstClr val="black"/>
              </a:solidFill>
              <a:latin typeface="Calibri"/>
            </a:endParaRPr>
          </a:p>
        </p:txBody>
      </p:sp>
      <p:sp>
        <p:nvSpPr>
          <p:cNvPr id="675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F17D33-8D7C-724E-BE74-939FC96806E9}" type="slidenum">
              <a:rPr lang="en-US">
                <a:solidFill>
                  <a:prstClr val="black"/>
                </a:solidFill>
                <a:latin typeface="Calibri"/>
              </a:rPr>
              <a:pPr/>
              <a:t>11</a:t>
            </a:fld>
            <a:endParaRPr lang="en-US">
              <a:solidFill>
                <a:prstClr val="black"/>
              </a:solidFill>
              <a:latin typeface="Calibri"/>
            </a:endParaRPr>
          </a:p>
        </p:txBody>
      </p:sp>
      <p:sp>
        <p:nvSpPr>
          <p:cNvPr id="4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301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324FED-08D6-B845-BD2E-36FD06DDEF72}"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06C69-5A0C-A640-8884-6C268348C09C}" type="slidenum">
              <a:rPr lang="en-US" smtClean="0"/>
              <a:t>‹#›</a:t>
            </a:fld>
            <a:endParaRPr lang="en-US"/>
          </a:p>
        </p:txBody>
      </p:sp>
    </p:spTree>
    <p:extLst>
      <p:ext uri="{BB962C8B-B14F-4D97-AF65-F5344CB8AC3E}">
        <p14:creationId xmlns:p14="http://schemas.microsoft.com/office/powerpoint/2010/main" val="2674575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324FED-08D6-B845-BD2E-36FD06DDEF72}"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06C69-5A0C-A640-8884-6C268348C09C}" type="slidenum">
              <a:rPr lang="en-US" smtClean="0"/>
              <a:t>‹#›</a:t>
            </a:fld>
            <a:endParaRPr lang="en-US"/>
          </a:p>
        </p:txBody>
      </p:sp>
    </p:spTree>
    <p:extLst>
      <p:ext uri="{BB962C8B-B14F-4D97-AF65-F5344CB8AC3E}">
        <p14:creationId xmlns:p14="http://schemas.microsoft.com/office/powerpoint/2010/main" val="2567036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324FED-08D6-B845-BD2E-36FD06DDEF72}"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06C69-5A0C-A640-8884-6C268348C09C}" type="slidenum">
              <a:rPr lang="en-US" smtClean="0"/>
              <a:t>‹#›</a:t>
            </a:fld>
            <a:endParaRPr lang="en-US"/>
          </a:p>
        </p:txBody>
      </p:sp>
    </p:spTree>
    <p:extLst>
      <p:ext uri="{BB962C8B-B14F-4D97-AF65-F5344CB8AC3E}">
        <p14:creationId xmlns:p14="http://schemas.microsoft.com/office/powerpoint/2010/main" val="130761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fontAlgn="auto" hangingPunct="1">
              <a:spcBef>
                <a:spcPts val="0"/>
              </a:spcBef>
              <a:spcAft>
                <a:spcPts val="0"/>
              </a:spcAft>
              <a:defRPr>
                <a:latin typeface="+mn-lt"/>
              </a:defRPr>
            </a:lvl1pPr>
          </a:lstStyle>
          <a:p>
            <a:pPr>
              <a:defRPr/>
            </a:pPr>
            <a:endParaRPr lang="en-US">
              <a:latin typeface="Arial"/>
            </a:endParaRPr>
          </a:p>
        </p:txBody>
      </p:sp>
      <p:sp>
        <p:nvSpPr>
          <p:cNvPr id="3" name="Footer Placeholder 2"/>
          <p:cNvSpPr>
            <a:spLocks noGrp="1"/>
          </p:cNvSpPr>
          <p:nvPr>
            <p:ph type="ftr" sz="quarter" idx="11"/>
          </p:nvPr>
        </p:nvSpPr>
        <p:spPr/>
        <p:txBody>
          <a:bodyPr/>
          <a:lstStyle>
            <a:lvl1pPr eaLnBrk="1" fontAlgn="auto" hangingPunct="1">
              <a:spcBef>
                <a:spcPts val="0"/>
              </a:spcBef>
              <a:spcAft>
                <a:spcPts val="0"/>
              </a:spcAft>
              <a:defRPr>
                <a:latin typeface="+mn-lt"/>
              </a:defRPr>
            </a:lvl1pPr>
          </a:lstStyle>
          <a:p>
            <a:pPr>
              <a:defRPr/>
            </a:pPr>
            <a:endParaRPr lang="en-US">
              <a:latin typeface="Arial"/>
            </a:endParaRPr>
          </a:p>
        </p:txBody>
      </p:sp>
      <p:sp>
        <p:nvSpPr>
          <p:cNvPr id="4" name="Slide Number Placeholder 3"/>
          <p:cNvSpPr>
            <a:spLocks noGrp="1"/>
          </p:cNvSpPr>
          <p:nvPr>
            <p:ph type="sldNum" sz="quarter" idx="12"/>
          </p:nvPr>
        </p:nvSpPr>
        <p:spPr/>
        <p:txBody>
          <a:bodyPr/>
          <a:lstStyle>
            <a:lvl1pPr eaLnBrk="1" hangingPunct="1">
              <a:defRPr smtClean="0"/>
            </a:lvl1pPr>
          </a:lstStyle>
          <a:p>
            <a:pPr>
              <a:defRPr/>
            </a:pPr>
            <a:fld id="{7DFBEEFB-5DE2-2F41-849F-44BF121ADA39}"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4099697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D70D91-C15B-E64A-97C3-7B5BBD155F7A}"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3594253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55E0932D-E4EB-A644-B9C5-1291FF3C9413}"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54509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99AA0A4-A4A4-2540-83F9-F02190639796}"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30677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3725140B-CEA1-224B-BFB9-68FC5D9E94C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908498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880B0CA-8737-8E45-9D82-4CFC79A06AD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71340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47C35D57-4D72-4046-ADF6-A950D37736B2}"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13566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DA7A355D-FB61-4542-8BB7-D8182A3C6FB0}"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0219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324FED-08D6-B845-BD2E-36FD06DDEF72}"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06C69-5A0C-A640-8884-6C268348C09C}" type="slidenum">
              <a:rPr lang="en-US" smtClean="0"/>
              <a:t>‹#›</a:t>
            </a:fld>
            <a:endParaRPr lang="en-US"/>
          </a:p>
        </p:txBody>
      </p:sp>
    </p:spTree>
    <p:extLst>
      <p:ext uri="{BB962C8B-B14F-4D97-AF65-F5344CB8AC3E}">
        <p14:creationId xmlns:p14="http://schemas.microsoft.com/office/powerpoint/2010/main" val="1106651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55A30546-5EA6-374E-B8B9-7192C5865ECD}"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06595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2BDCDA58-BEC9-7B47-AC8D-61AC3C79049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570506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8CD00F2-F0C5-CF4A-A71E-E232F49E3D4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68534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479AF5DA-2879-A841-8A46-A55AFE02E62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124526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8AA32B8-B972-8C42-ACAE-DE6F48D86054}"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85890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D27A1DA-3436-B548-8866-A6C0EE89D22D}" type="datetime1">
              <a:rPr lang="en-US"/>
              <a:pPr/>
              <a:t>10/23/2016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B64EAAA3-406A-0B45-A88B-21A1A392C7D1}" type="slidenum">
              <a:rPr lang="en-US"/>
              <a:pPr/>
              <a:t>‹#›</a:t>
            </a:fld>
            <a:endParaRPr lang="en-US"/>
          </a:p>
        </p:txBody>
      </p:sp>
    </p:spTree>
    <p:extLst>
      <p:ext uri="{BB962C8B-B14F-4D97-AF65-F5344CB8AC3E}">
        <p14:creationId xmlns:p14="http://schemas.microsoft.com/office/powerpoint/2010/main" val="2753852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9B2E604-7010-014C-98E0-9C6C22F95A44}" type="datetime1">
              <a:rPr lang="en-US"/>
              <a:pPr/>
              <a:t>10/23/2016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CCD50E59-337A-C145-BD45-842DD97C3628}" type="slidenum">
              <a:rPr lang="en-US"/>
              <a:pPr/>
              <a:t>‹#›</a:t>
            </a:fld>
            <a:endParaRPr lang="en-US"/>
          </a:p>
        </p:txBody>
      </p:sp>
    </p:spTree>
    <p:extLst>
      <p:ext uri="{BB962C8B-B14F-4D97-AF65-F5344CB8AC3E}">
        <p14:creationId xmlns:p14="http://schemas.microsoft.com/office/powerpoint/2010/main" val="3027477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FDA64F-17BC-8E4F-97F7-FC99A8EC9F60}" type="datetime1">
              <a:rPr lang="en-US"/>
              <a:pPr/>
              <a:t>10/23/2016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4B7A0087-8FF4-6149-83B5-446E99FFDCFA}" type="slidenum">
              <a:rPr lang="en-US"/>
              <a:pPr/>
              <a:t>‹#›</a:t>
            </a:fld>
            <a:endParaRPr lang="en-US"/>
          </a:p>
        </p:txBody>
      </p:sp>
    </p:spTree>
    <p:extLst>
      <p:ext uri="{BB962C8B-B14F-4D97-AF65-F5344CB8AC3E}">
        <p14:creationId xmlns:p14="http://schemas.microsoft.com/office/powerpoint/2010/main" val="3992804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63DC738-1C38-0A4A-B076-89BE3B2750F3}" type="datetime1">
              <a:rPr lang="en-US"/>
              <a:pPr/>
              <a:t>10/23/2016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9FF4CBED-6795-F240-B449-4B7CD01C3F30}" type="slidenum">
              <a:rPr lang="en-US"/>
              <a:pPr/>
              <a:t>‹#›</a:t>
            </a:fld>
            <a:endParaRPr lang="en-US"/>
          </a:p>
        </p:txBody>
      </p:sp>
    </p:spTree>
    <p:extLst>
      <p:ext uri="{BB962C8B-B14F-4D97-AF65-F5344CB8AC3E}">
        <p14:creationId xmlns:p14="http://schemas.microsoft.com/office/powerpoint/2010/main" val="3005475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13289D7A-2BD6-4A45-A7D3-92BDB48D1315}" type="datetime1">
              <a:rPr lang="en-US"/>
              <a:pPr/>
              <a:t>10/23/2016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ADDE58CB-D81A-7B4D-B48F-A15B51BAFB38}" type="slidenum">
              <a:rPr lang="en-US"/>
              <a:pPr/>
              <a:t>‹#›</a:t>
            </a:fld>
            <a:endParaRPr lang="en-US"/>
          </a:p>
        </p:txBody>
      </p:sp>
    </p:spTree>
    <p:extLst>
      <p:ext uri="{BB962C8B-B14F-4D97-AF65-F5344CB8AC3E}">
        <p14:creationId xmlns:p14="http://schemas.microsoft.com/office/powerpoint/2010/main" val="1367806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324FED-08D6-B845-BD2E-36FD06DDEF72}"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06C69-5A0C-A640-8884-6C268348C09C}" type="slidenum">
              <a:rPr lang="en-US" smtClean="0"/>
              <a:t>‹#›</a:t>
            </a:fld>
            <a:endParaRPr lang="en-US"/>
          </a:p>
        </p:txBody>
      </p:sp>
    </p:spTree>
    <p:extLst>
      <p:ext uri="{BB962C8B-B14F-4D97-AF65-F5344CB8AC3E}">
        <p14:creationId xmlns:p14="http://schemas.microsoft.com/office/powerpoint/2010/main" val="383210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002D815F-8A28-C044-95CC-8348BF5CF489}" type="datetime1">
              <a:rPr lang="en-US"/>
              <a:pPr/>
              <a:t>10/23/2016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B4E90A11-CD37-674E-B2E7-6F06867C5708}" type="slidenum">
              <a:rPr lang="en-US"/>
              <a:pPr/>
              <a:t>‹#›</a:t>
            </a:fld>
            <a:endParaRPr lang="en-US"/>
          </a:p>
        </p:txBody>
      </p:sp>
    </p:spTree>
    <p:extLst>
      <p:ext uri="{BB962C8B-B14F-4D97-AF65-F5344CB8AC3E}">
        <p14:creationId xmlns:p14="http://schemas.microsoft.com/office/powerpoint/2010/main" val="2916045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A8017B8-6180-DA43-B613-5CAD7A86FFB0}" type="datetime1">
              <a:rPr lang="en-US"/>
              <a:pPr/>
              <a:t>10/23/2016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7DF4D8AA-6322-0541-AB3A-F591345BE1B4}" type="slidenum">
              <a:rPr lang="en-US"/>
              <a:pPr/>
              <a:t>‹#›</a:t>
            </a:fld>
            <a:endParaRPr lang="en-US"/>
          </a:p>
        </p:txBody>
      </p:sp>
    </p:spTree>
    <p:extLst>
      <p:ext uri="{BB962C8B-B14F-4D97-AF65-F5344CB8AC3E}">
        <p14:creationId xmlns:p14="http://schemas.microsoft.com/office/powerpoint/2010/main" val="403612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20F9182-3625-DF43-9359-B4528539DD09}" type="datetime1">
              <a:rPr lang="en-US"/>
              <a:pPr/>
              <a:t>10/23/2016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6A05B8A7-C555-3B43-9456-31AA81223976}" type="slidenum">
              <a:rPr lang="en-US"/>
              <a:pPr/>
              <a:t>‹#›</a:t>
            </a:fld>
            <a:endParaRPr lang="en-US"/>
          </a:p>
        </p:txBody>
      </p:sp>
    </p:spTree>
    <p:extLst>
      <p:ext uri="{BB962C8B-B14F-4D97-AF65-F5344CB8AC3E}">
        <p14:creationId xmlns:p14="http://schemas.microsoft.com/office/powerpoint/2010/main" val="192846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4B8D6EF-0FBE-2B40-8A7E-D4E11E317000}" type="datetime1">
              <a:rPr lang="en-US"/>
              <a:pPr/>
              <a:t>10/23/2016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80D17D1-A2B5-A641-9C3E-3AD3E1958F55}" type="slidenum">
              <a:rPr lang="en-US"/>
              <a:pPr/>
              <a:t>‹#›</a:t>
            </a:fld>
            <a:endParaRPr lang="en-US"/>
          </a:p>
        </p:txBody>
      </p:sp>
    </p:spTree>
    <p:extLst>
      <p:ext uri="{BB962C8B-B14F-4D97-AF65-F5344CB8AC3E}">
        <p14:creationId xmlns:p14="http://schemas.microsoft.com/office/powerpoint/2010/main" val="1327042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1BC94F5-AF7C-E049-A9A2-22731129CB49}" type="datetime1">
              <a:rPr lang="en-US"/>
              <a:pPr/>
              <a:t>10/23/2016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7B14DA6-ADF0-1941-9582-A7A1D814C700}" type="slidenum">
              <a:rPr lang="en-US"/>
              <a:pPr/>
              <a:t>‹#›</a:t>
            </a:fld>
            <a:endParaRPr lang="en-US"/>
          </a:p>
        </p:txBody>
      </p:sp>
    </p:spTree>
    <p:extLst>
      <p:ext uri="{BB962C8B-B14F-4D97-AF65-F5344CB8AC3E}">
        <p14:creationId xmlns:p14="http://schemas.microsoft.com/office/powerpoint/2010/main" val="29268529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375284E-A9B2-2A40-BACA-8BB27A2C7B37}" type="datetime1">
              <a:rPr lang="en-US"/>
              <a:pPr/>
              <a:t>10/23/2016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49C70D65-82BA-E24C-97E3-1453165A1F87}" type="slidenum">
              <a:rPr lang="en-US"/>
              <a:pPr/>
              <a:t>‹#›</a:t>
            </a:fld>
            <a:endParaRPr lang="en-US"/>
          </a:p>
        </p:txBody>
      </p:sp>
    </p:spTree>
    <p:extLst>
      <p:ext uri="{BB962C8B-B14F-4D97-AF65-F5344CB8AC3E}">
        <p14:creationId xmlns:p14="http://schemas.microsoft.com/office/powerpoint/2010/main" val="1675144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fontAlgn="auto" hangingPunct="1">
              <a:spcBef>
                <a:spcPts val="0"/>
              </a:spcBef>
              <a:spcAft>
                <a:spcPts val="0"/>
              </a:spcAft>
              <a:defRPr>
                <a:latin typeface="+mn-lt"/>
                <a:ea typeface="+mn-ea"/>
                <a:cs typeface="+mn-cs"/>
              </a:defRPr>
            </a:lvl1pPr>
          </a:lstStyle>
          <a:p>
            <a:pPr>
              <a:defRPr/>
            </a:pPr>
            <a:endParaRPr lang="en-US">
              <a:latin typeface="Times"/>
            </a:endParaRPr>
          </a:p>
        </p:txBody>
      </p:sp>
      <p:sp>
        <p:nvSpPr>
          <p:cNvPr id="3" name="Footer Placeholder 2"/>
          <p:cNvSpPr>
            <a:spLocks noGrp="1"/>
          </p:cNvSpPr>
          <p:nvPr>
            <p:ph type="ftr" sz="quarter" idx="11"/>
          </p:nvPr>
        </p:nvSpPr>
        <p:spPr/>
        <p:txBody>
          <a:bodyPr/>
          <a:lstStyle>
            <a:lvl1pPr eaLnBrk="1" fontAlgn="auto" hangingPunct="1">
              <a:spcBef>
                <a:spcPts val="0"/>
              </a:spcBef>
              <a:spcAft>
                <a:spcPts val="0"/>
              </a:spcAft>
              <a:defRPr>
                <a:latin typeface="+mn-lt"/>
                <a:ea typeface="+mn-ea"/>
                <a:cs typeface="+mn-cs"/>
              </a:defRPr>
            </a:lvl1pPr>
          </a:lstStyle>
          <a:p>
            <a:pPr>
              <a:defRPr/>
            </a:pPr>
            <a:endParaRPr lang="en-US">
              <a:latin typeface="Times"/>
            </a:endParaRPr>
          </a:p>
        </p:txBody>
      </p:sp>
      <p:sp>
        <p:nvSpPr>
          <p:cNvPr id="4" name="Slide Number Placeholder 3"/>
          <p:cNvSpPr>
            <a:spLocks noGrp="1"/>
          </p:cNvSpPr>
          <p:nvPr>
            <p:ph type="sldNum" sz="quarter" idx="12"/>
          </p:nvPr>
        </p:nvSpPr>
        <p:spPr/>
        <p:txBody>
          <a:bodyPr/>
          <a:lstStyle>
            <a:lvl1pPr eaLnBrk="1" hangingPunct="1">
              <a:defRPr/>
            </a:lvl1pPr>
          </a:lstStyle>
          <a:p>
            <a:pPr>
              <a:defRPr/>
            </a:pPr>
            <a:fld id="{66E9DB78-E649-1944-9A65-0A74C68C8BA8}" type="slidenum">
              <a:rPr lang="en-US"/>
              <a:pPr>
                <a:defRPr/>
              </a:pPr>
              <a:t>‹#›</a:t>
            </a:fld>
            <a:endParaRPr lang="en-US"/>
          </a:p>
        </p:txBody>
      </p:sp>
    </p:spTree>
    <p:extLst>
      <p:ext uri="{BB962C8B-B14F-4D97-AF65-F5344CB8AC3E}">
        <p14:creationId xmlns:p14="http://schemas.microsoft.com/office/powerpoint/2010/main" val="742742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smtClean="0"/>
            </a:lvl1pPr>
          </a:lstStyle>
          <a:p>
            <a:pPr>
              <a:defRPr/>
            </a:pPr>
            <a:fld id="{8E1266EA-3894-6440-9903-DB31B65C67D1}" type="datetime1">
              <a:rPr lang="en-US"/>
              <a:pPr>
                <a:defRPr/>
              </a:pPr>
              <a:t>10/23/2016</a:t>
            </a:fld>
            <a:endParaRPr lang="en-US"/>
          </a:p>
        </p:txBody>
      </p:sp>
      <p:sp>
        <p:nvSpPr>
          <p:cNvPr id="3" name="Footer Placeholder 4"/>
          <p:cNvSpPr>
            <a:spLocks noGrp="1"/>
          </p:cNvSpPr>
          <p:nvPr>
            <p:ph type="ftr" sz="quarter" idx="11"/>
          </p:nvPr>
        </p:nvSpPr>
        <p:spPr/>
        <p:txBody>
          <a:bodyPr rtlCol="0"/>
          <a:lstStyle>
            <a:lvl1pPr eaLnBrk="0" fontAlgn="auto" hangingPunct="0">
              <a:spcBef>
                <a:spcPts val="0"/>
              </a:spcBef>
              <a:spcAft>
                <a:spcPts val="0"/>
              </a:spcAft>
              <a:defRPr>
                <a:solidFill>
                  <a:prstClr val="black">
                    <a:tint val="75000"/>
                  </a:prstClr>
                </a:solidFill>
                <a:latin typeface="+mn-lt"/>
                <a:ea typeface="+mn-ea"/>
                <a:cs typeface="+mn-cs"/>
              </a:defRPr>
            </a:lvl1pPr>
          </a:lstStyle>
          <a:p>
            <a:pPr>
              <a:defRPr/>
            </a:pPr>
            <a:endParaRPr lang="en-US">
              <a:latin typeface="Calibri"/>
            </a:endParaRPr>
          </a:p>
        </p:txBody>
      </p:sp>
      <p:sp>
        <p:nvSpPr>
          <p:cNvPr id="4" name="Slide Number Placeholder 5"/>
          <p:cNvSpPr>
            <a:spLocks noGrp="1"/>
          </p:cNvSpPr>
          <p:nvPr>
            <p:ph type="sldNum" sz="quarter" idx="12"/>
          </p:nvPr>
        </p:nvSpPr>
        <p:spPr/>
        <p:txBody>
          <a:bodyPr/>
          <a:lstStyle>
            <a:lvl1pPr eaLnBrk="0" hangingPunct="0">
              <a:defRPr smtClean="0"/>
            </a:lvl1pPr>
          </a:lstStyle>
          <a:p>
            <a:pPr>
              <a:defRPr/>
            </a:pPr>
            <a:fld id="{2F740E37-0A6B-1742-939B-03EA66419274}" type="slidenum">
              <a:rPr lang="en-US"/>
              <a:pPr>
                <a:defRPr/>
              </a:pPr>
              <a:t>‹#›</a:t>
            </a:fld>
            <a:endParaRPr lang="en-US"/>
          </a:p>
        </p:txBody>
      </p:sp>
    </p:spTree>
    <p:extLst>
      <p:ext uri="{BB962C8B-B14F-4D97-AF65-F5344CB8AC3E}">
        <p14:creationId xmlns:p14="http://schemas.microsoft.com/office/powerpoint/2010/main" val="31559920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8334D7-2427-474A-94A6-6AFD4DB8368A}" type="datetimeFigureOut">
              <a:rPr lang="en-US" smtClean="0">
                <a:solidFill>
                  <a:prstClr val="black">
                    <a:tint val="75000"/>
                  </a:prstClr>
                </a:solidFill>
                <a:latin typeface="Calibri"/>
              </a:rPr>
              <a:pPr/>
              <a:t>10/23/2016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4F1C06-E2AF-4C4E-9187-BA464DEB124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91884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334D7-2427-474A-94A6-6AFD4DB8368A}" type="datetimeFigureOut">
              <a:rPr lang="en-US" smtClean="0">
                <a:solidFill>
                  <a:prstClr val="black">
                    <a:tint val="75000"/>
                  </a:prstClr>
                </a:solidFill>
                <a:latin typeface="Calibri"/>
              </a:rPr>
              <a:pPr/>
              <a:t>10/23/2016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4F1C06-E2AF-4C4E-9187-BA464DEB124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1581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324FED-08D6-B845-BD2E-36FD06DDEF72}"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06C69-5A0C-A640-8884-6C268348C09C}" type="slidenum">
              <a:rPr lang="en-US" smtClean="0"/>
              <a:t>‹#›</a:t>
            </a:fld>
            <a:endParaRPr lang="en-US"/>
          </a:p>
        </p:txBody>
      </p:sp>
    </p:spTree>
    <p:extLst>
      <p:ext uri="{BB962C8B-B14F-4D97-AF65-F5344CB8AC3E}">
        <p14:creationId xmlns:p14="http://schemas.microsoft.com/office/powerpoint/2010/main" val="10280219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8334D7-2427-474A-94A6-6AFD4DB8368A}" type="datetimeFigureOut">
              <a:rPr lang="en-US" smtClean="0">
                <a:solidFill>
                  <a:prstClr val="black">
                    <a:tint val="75000"/>
                  </a:prstClr>
                </a:solidFill>
                <a:latin typeface="Calibri"/>
              </a:rPr>
              <a:pPr/>
              <a:t>10/23/2016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4F1C06-E2AF-4C4E-9187-BA464DEB124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5538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8334D7-2427-474A-94A6-6AFD4DB8368A}" type="datetimeFigureOut">
              <a:rPr lang="en-US" smtClean="0">
                <a:solidFill>
                  <a:prstClr val="black">
                    <a:tint val="75000"/>
                  </a:prstClr>
                </a:solidFill>
                <a:latin typeface="Calibri"/>
              </a:rPr>
              <a:pPr/>
              <a:t>10/23/2016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4F1C06-E2AF-4C4E-9187-BA464DEB124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32931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8334D7-2427-474A-94A6-6AFD4DB8368A}" type="datetimeFigureOut">
              <a:rPr lang="en-US" smtClean="0">
                <a:solidFill>
                  <a:prstClr val="black">
                    <a:tint val="75000"/>
                  </a:prstClr>
                </a:solidFill>
                <a:latin typeface="Calibri"/>
              </a:rPr>
              <a:pPr/>
              <a:t>10/23/2016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B4F1C06-E2AF-4C4E-9187-BA464DEB124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7513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8334D7-2427-474A-94A6-6AFD4DB8368A}" type="datetimeFigureOut">
              <a:rPr lang="en-US" smtClean="0">
                <a:solidFill>
                  <a:prstClr val="black">
                    <a:tint val="75000"/>
                  </a:prstClr>
                </a:solidFill>
                <a:latin typeface="Calibri"/>
              </a:rPr>
              <a:pPr/>
              <a:t>10/23/2016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B4F1C06-E2AF-4C4E-9187-BA464DEB124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63061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8334D7-2427-474A-94A6-6AFD4DB8368A}" type="datetimeFigureOut">
              <a:rPr lang="en-US" smtClean="0">
                <a:solidFill>
                  <a:prstClr val="black">
                    <a:tint val="75000"/>
                  </a:prstClr>
                </a:solidFill>
                <a:latin typeface="Calibri"/>
              </a:rPr>
              <a:pPr/>
              <a:t>10/23/2016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B4F1C06-E2AF-4C4E-9187-BA464DEB124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7988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8334D7-2427-474A-94A6-6AFD4DB8368A}" type="datetimeFigureOut">
              <a:rPr lang="en-US" smtClean="0">
                <a:solidFill>
                  <a:prstClr val="black">
                    <a:tint val="75000"/>
                  </a:prstClr>
                </a:solidFill>
                <a:latin typeface="Calibri"/>
              </a:rPr>
              <a:pPr/>
              <a:t>10/23/2016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4F1C06-E2AF-4C4E-9187-BA464DEB124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6123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8334D7-2427-474A-94A6-6AFD4DB8368A}" type="datetimeFigureOut">
              <a:rPr lang="en-US" smtClean="0">
                <a:solidFill>
                  <a:prstClr val="black">
                    <a:tint val="75000"/>
                  </a:prstClr>
                </a:solidFill>
                <a:latin typeface="Calibri"/>
              </a:rPr>
              <a:pPr/>
              <a:t>10/23/2016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4F1C06-E2AF-4C4E-9187-BA464DEB124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80068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334D7-2427-474A-94A6-6AFD4DB8368A}" type="datetimeFigureOut">
              <a:rPr lang="en-US" smtClean="0">
                <a:solidFill>
                  <a:prstClr val="black">
                    <a:tint val="75000"/>
                  </a:prstClr>
                </a:solidFill>
                <a:latin typeface="Calibri"/>
              </a:rPr>
              <a:pPr/>
              <a:t>10/23/2016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4F1C06-E2AF-4C4E-9187-BA464DEB124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4804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334D7-2427-474A-94A6-6AFD4DB8368A}" type="datetimeFigureOut">
              <a:rPr lang="en-US" smtClean="0">
                <a:solidFill>
                  <a:prstClr val="black">
                    <a:tint val="75000"/>
                  </a:prstClr>
                </a:solidFill>
                <a:latin typeface="Calibri"/>
              </a:rPr>
              <a:pPr/>
              <a:t>10/23/2016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4F1C06-E2AF-4C4E-9187-BA464DEB124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06487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eaLnBrk="1" fontAlgn="auto" hangingPunct="1">
              <a:spcBef>
                <a:spcPts val="0"/>
              </a:spcBef>
              <a:spcAft>
                <a:spcPts val="0"/>
              </a:spcAft>
              <a:defRPr>
                <a:latin typeface="Arial"/>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Arial"/>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914400" eaLnBrk="1" hangingPunct="1">
              <a:defRPr>
                <a:latin typeface="Arial"/>
                <a:ea typeface="ＭＳ Ｐゴシック"/>
                <a:cs typeface="ＭＳ Ｐゴシック"/>
              </a:defRPr>
            </a:lvl1pPr>
          </a:lstStyle>
          <a:p>
            <a:pPr>
              <a:defRPr/>
            </a:pPr>
            <a:fld id="{193C2DE6-9674-6949-9A16-F97A58D6419F}" type="slidenum">
              <a:rPr lang="en-US"/>
              <a:pPr>
                <a:defRPr/>
              </a:pPr>
              <a:t>‹#›</a:t>
            </a:fld>
            <a:endParaRPr lang="en-US"/>
          </a:p>
        </p:txBody>
      </p:sp>
    </p:spTree>
    <p:extLst>
      <p:ext uri="{BB962C8B-B14F-4D97-AF65-F5344CB8AC3E}">
        <p14:creationId xmlns:p14="http://schemas.microsoft.com/office/powerpoint/2010/main" val="167383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324FED-08D6-B845-BD2E-36FD06DDEF72}" type="datetimeFigureOut">
              <a:rPr lang="en-US" smtClean="0"/>
              <a:t>10/23/2016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506C69-5A0C-A640-8884-6C268348C09C}" type="slidenum">
              <a:rPr lang="en-US" smtClean="0"/>
              <a:t>‹#›</a:t>
            </a:fld>
            <a:endParaRPr lang="en-US"/>
          </a:p>
        </p:txBody>
      </p:sp>
    </p:spTree>
    <p:extLst>
      <p:ext uri="{BB962C8B-B14F-4D97-AF65-F5344CB8AC3E}">
        <p14:creationId xmlns:p14="http://schemas.microsoft.com/office/powerpoint/2010/main" val="31659856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55BAEE6-6928-4DB3-B96C-C175B31EF4AE}"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314244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324FED-08D6-B845-BD2E-36FD06DDEF72}" type="datetimeFigureOut">
              <a:rPr lang="en-US" smtClean="0"/>
              <a:t>10/23/2016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506C69-5A0C-A640-8884-6C268348C09C}" type="slidenum">
              <a:rPr lang="en-US" smtClean="0"/>
              <a:t>‹#›</a:t>
            </a:fld>
            <a:endParaRPr lang="en-US"/>
          </a:p>
        </p:txBody>
      </p:sp>
    </p:spTree>
    <p:extLst>
      <p:ext uri="{BB962C8B-B14F-4D97-AF65-F5344CB8AC3E}">
        <p14:creationId xmlns:p14="http://schemas.microsoft.com/office/powerpoint/2010/main" val="3786563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24FED-08D6-B845-BD2E-36FD06DDEF72}" type="datetimeFigureOut">
              <a:rPr lang="en-US" smtClean="0"/>
              <a:t>10/23/2016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506C69-5A0C-A640-8884-6C268348C09C}" type="slidenum">
              <a:rPr lang="en-US" smtClean="0"/>
              <a:t>‹#›</a:t>
            </a:fld>
            <a:endParaRPr lang="en-US"/>
          </a:p>
        </p:txBody>
      </p:sp>
    </p:spTree>
    <p:extLst>
      <p:ext uri="{BB962C8B-B14F-4D97-AF65-F5344CB8AC3E}">
        <p14:creationId xmlns:p14="http://schemas.microsoft.com/office/powerpoint/2010/main" val="2543419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324FED-08D6-B845-BD2E-36FD06DDEF72}"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06C69-5A0C-A640-8884-6C268348C09C}" type="slidenum">
              <a:rPr lang="en-US" smtClean="0"/>
              <a:t>‹#›</a:t>
            </a:fld>
            <a:endParaRPr lang="en-US"/>
          </a:p>
        </p:txBody>
      </p:sp>
    </p:spTree>
    <p:extLst>
      <p:ext uri="{BB962C8B-B14F-4D97-AF65-F5344CB8AC3E}">
        <p14:creationId xmlns:p14="http://schemas.microsoft.com/office/powerpoint/2010/main" val="62890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324FED-08D6-B845-BD2E-36FD06DDEF72}"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06C69-5A0C-A640-8884-6C268348C09C}" type="slidenum">
              <a:rPr lang="en-US" smtClean="0"/>
              <a:t>‹#›</a:t>
            </a:fld>
            <a:endParaRPr lang="en-US"/>
          </a:p>
        </p:txBody>
      </p:sp>
    </p:spTree>
    <p:extLst>
      <p:ext uri="{BB962C8B-B14F-4D97-AF65-F5344CB8AC3E}">
        <p14:creationId xmlns:p14="http://schemas.microsoft.com/office/powerpoint/2010/main" val="2794931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7.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24FED-08D6-B845-BD2E-36FD06DDEF72}" type="datetimeFigureOut">
              <a:rPr lang="en-US" smtClean="0"/>
              <a:t>10/23/2016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06C69-5A0C-A640-8884-6C268348C09C}" type="slidenum">
              <a:rPr lang="en-US" smtClean="0"/>
              <a:t>‹#›</a:t>
            </a:fld>
            <a:endParaRPr lang="en-US"/>
          </a:p>
        </p:txBody>
      </p:sp>
    </p:spTree>
    <p:extLst>
      <p:ext uri="{BB962C8B-B14F-4D97-AF65-F5344CB8AC3E}">
        <p14:creationId xmlns:p14="http://schemas.microsoft.com/office/powerpoint/2010/main" val="2909226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defTabSz="914400" eaLnBrk="0" fontAlgn="base" hangingPunct="0">
              <a:spcBef>
                <a:spcPct val="0"/>
              </a:spcBef>
              <a:spcAft>
                <a:spcPct val="0"/>
              </a:spcAft>
              <a:defRPr/>
            </a:pPr>
            <a:fld id="{B50576CD-4ECF-5241-AA51-571FF3CEC94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227041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0B395446-C4E4-4848-8C9C-00BD0D78A5AE}"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5901395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C05A6B0D-3711-A948-9727-6CEA9BCDBC25}" type="datetime1">
              <a:rPr lang="en-US">
                <a:ea typeface="ＭＳ Ｐゴシック" charset="0"/>
                <a:cs typeface="ＭＳ Ｐゴシック" charset="0"/>
              </a:rPr>
              <a:pPr fontAlgn="base">
                <a:spcBef>
                  <a:spcPct val="0"/>
                </a:spcBef>
                <a:spcAft>
                  <a:spcPct val="0"/>
                </a:spcAft>
              </a:pPr>
              <a:t>10/23/2016</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72B97B04-6D59-504D-890D-84A454EAC97E}" type="slidenum">
              <a:rPr lang="en-US">
                <a:ea typeface="ＭＳ Ｐゴシック" charset="0"/>
                <a:cs typeface="ＭＳ Ｐゴシック" charset="0"/>
              </a:rPr>
              <a:pPr fontAlgn="base">
                <a:spcBef>
                  <a:spcPct val="0"/>
                </a:spcBef>
                <a:spcAft>
                  <a:spcPct val="0"/>
                </a:spcAft>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2940524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charset="0"/>
                <a:ea typeface="ＭＳ Ｐゴシック" charset="-128"/>
                <a:cs typeface="ＭＳ Ｐゴシック"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charset="0"/>
                <a:ea typeface="ＭＳ Ｐゴシック" charset="-128"/>
                <a:cs typeface="ＭＳ Ｐゴシック"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charset="0"/>
              </a:defRPr>
            </a:lvl1pPr>
          </a:lstStyle>
          <a:p>
            <a:pPr fontAlgn="base">
              <a:spcBef>
                <a:spcPct val="0"/>
              </a:spcBef>
              <a:spcAft>
                <a:spcPct val="0"/>
              </a:spcAft>
              <a:defRPr/>
            </a:pPr>
            <a:fld id="{E8025DA3-3076-0C4F-8E8F-A10D48A128F2}"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35296832"/>
      </p:ext>
    </p:extLst>
  </p:cSld>
  <p:clrMap bg1="lt1" tx1="dk1" bg2="lt2" tx2="dk2" accent1="accent1" accent2="accent2" accent3="accent3" accent4="accent4" accent5="accent5" accent6="accent6" hlink="hlink" folHlink="folHlink"/>
  <p:sldLayoutIdLst>
    <p:sldLayoutId id="214748368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pitchFamily="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pitchFamily="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pitchFamily="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pitchFamily="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8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charset="0"/>
              </a:defRPr>
            </a:lvl1pPr>
          </a:lstStyle>
          <a:p>
            <a:pPr defTabSz="914400" fontAlgn="base">
              <a:spcBef>
                <a:spcPct val="0"/>
              </a:spcBef>
              <a:spcAft>
                <a:spcPct val="0"/>
              </a:spcAft>
              <a:defRPr/>
            </a:pPr>
            <a:fld id="{329CA207-5AC5-1B41-B212-5426E574B31B}" type="datetime1">
              <a:rPr lang="en-US">
                <a:ea typeface="ＭＳ Ｐゴシック" charset="0"/>
                <a:cs typeface="ＭＳ Ｐゴシック" charset="0"/>
              </a:rPr>
              <a:pPr defTabSz="914400" fontAlgn="base">
                <a:spcBef>
                  <a:spcPct val="0"/>
                </a:spcBef>
                <a:spcAft>
                  <a:spcPct val="0"/>
                </a:spcAft>
                <a:defRPr/>
              </a:pPr>
              <a:t>10/23/2016</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defRPr>
            </a:lvl1pPr>
          </a:lstStyle>
          <a:p>
            <a:pPr defTabSz="914400" fontAlgn="base">
              <a:spcBef>
                <a:spcPct val="0"/>
              </a:spcBef>
              <a:spcAft>
                <a:spcPct val="0"/>
              </a:spcAft>
              <a:defRPr/>
            </a:pPr>
            <a:fld id="{3FA5F3D4-B7E6-5A46-9EE9-2021DA6C6E3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90434113"/>
      </p:ext>
    </p:extLst>
  </p:cSld>
  <p:clrMap bg1="lt1" tx1="dk1" bg2="lt2" tx2="dk2" accent1="accent1" accent2="accent2" accent3="accent3" accent4="accent4" accent5="accent5" accent6="accent6" hlink="hlink" folHlink="folHlink"/>
  <p:sldLayoutIdLst>
    <p:sldLayoutId id="2147483692"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334D7-2427-474A-94A6-6AFD4DB8368A}" type="datetimeFigureOut">
              <a:rPr lang="en-US" smtClean="0">
                <a:solidFill>
                  <a:prstClr val="black">
                    <a:tint val="75000"/>
                  </a:prstClr>
                </a:solidFill>
                <a:latin typeface="Calibri"/>
              </a:rPr>
              <a:pPr/>
              <a:t>10/23/2016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F1C06-E2AF-4C4E-9187-BA464DEB124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97965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ea typeface="+mn-ea"/>
                <a:cs typeface="+mn-cs"/>
              </a:defRPr>
            </a:lvl1pPr>
          </a:lstStyle>
          <a:p>
            <a:pPr fontAlgn="base">
              <a:spcBef>
                <a:spcPct val="0"/>
              </a:spcBef>
              <a:spcAft>
                <a:spcPct val="0"/>
              </a:spcAft>
              <a:defRPr/>
            </a:pPr>
            <a:endParaRPr lang="en-US">
              <a:latin typeface="Arial"/>
              <a:ea typeface="ＭＳ Ｐゴシック"/>
              <a:cs typeface="ＭＳ Ｐゴシック"/>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ea typeface="+mn-ea"/>
                <a:cs typeface="+mn-cs"/>
              </a:defRPr>
            </a:lvl1pPr>
          </a:lstStyle>
          <a:p>
            <a:pPr fontAlgn="base">
              <a:spcBef>
                <a:spcPct val="0"/>
              </a:spcBef>
              <a:spcAft>
                <a:spcPct val="0"/>
              </a:spcAft>
              <a:defRPr/>
            </a:pPr>
            <a:endParaRPr lang="en-US">
              <a:latin typeface="Arial"/>
              <a:ea typeface="ＭＳ Ｐゴシック"/>
              <a:cs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fontAlgn="base">
              <a:spcBef>
                <a:spcPct val="0"/>
              </a:spcBef>
              <a:spcAft>
                <a:spcPct val="0"/>
              </a:spcAft>
            </a:pPr>
            <a:fld id="{2FC274AD-C49D-9048-A5E8-CDE7842E2CD3}" type="slidenum">
              <a:rPr lang="en-US">
                <a:latin typeface="Arial" charset="0"/>
                <a:ea typeface="ＭＳ Ｐゴシック" charset="0"/>
                <a:cs typeface="ＭＳ Ｐゴシック" charset="0"/>
              </a:rPr>
              <a:pPr fontAlgn="base">
                <a:spcBef>
                  <a:spcPct val="0"/>
                </a:spcBef>
                <a:spcAft>
                  <a:spcPct val="0"/>
                </a:spcAft>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67224436"/>
      </p:ext>
    </p:extLst>
  </p:cSld>
  <p:clrMap bg1="lt1" tx1="dk1" bg2="lt2" tx2="dk2" accent1="accent1" accent2="accent2" accent3="accent3" accent4="accent4" accent5="accent5" accent6="accent6" hlink="hlink" folHlink="folHlink"/>
  <p:sldLayoutIdLst>
    <p:sldLayoutId id="2147483706" r:id="rId1"/>
    <p:sldLayoutId id="2147483707"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hyperlink" Target="http://explorepahistory.com/displayimage.php?imgId=1-2-7A"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loc.gov/pictures/item/2002698808/" TargetMode="External"/><Relationship Id="rId2" Type="http://schemas.openxmlformats.org/officeDocument/2006/relationships/image" Target="../media/image27.jpe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hyperlink" Target="http://www.loc.gov/pictures/item/2006678003/" TargetMode="External"/><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hyperlink" Target="http://www.democraticunderground.com/discuss/duboard.php?az=view_all&amp;address=389x3899732" TargetMode="External"/><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hemeOverride" Target="../theme/themeOverride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berg_Scoresby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2" name="Text Box 3"/>
          <p:cNvSpPr txBox="1">
            <a:spLocks noChangeArrowheads="1"/>
          </p:cNvSpPr>
          <p:nvPr/>
        </p:nvSpPr>
        <p:spPr bwMode="auto">
          <a:xfrm>
            <a:off x="4724400" y="6340475"/>
            <a:ext cx="1143000" cy="517525"/>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400">
                <a:solidFill>
                  <a:srgbClr val="000000"/>
                </a:solidFill>
              </a:rPr>
              <a:t>G. Comer Foundation</a:t>
            </a:r>
            <a:endParaRPr lang="en-US">
              <a:solidFill>
                <a:srgbClr val="000000"/>
              </a:solidFill>
            </a:endParaRPr>
          </a:p>
        </p:txBody>
      </p:sp>
      <p:sp>
        <p:nvSpPr>
          <p:cNvPr id="66563" name="Rectangle 4"/>
          <p:cNvSpPr>
            <a:spLocks noGrp="1" noChangeArrowheads="1"/>
          </p:cNvSpPr>
          <p:nvPr>
            <p:ph type="ctrTitle" idx="4294967295"/>
          </p:nvPr>
        </p:nvSpPr>
        <p:spPr>
          <a:xfrm>
            <a:off x="0" y="314325"/>
            <a:ext cx="9144000" cy="1143000"/>
          </a:xfrm>
        </p:spPr>
        <p:txBody>
          <a:bodyPr/>
          <a:lstStyle/>
          <a:p>
            <a:r>
              <a:rPr lang="en-US" sz="3600" b="1" i="1" dirty="0" smtClean="0">
                <a:solidFill>
                  <a:srgbClr val="FFFF00"/>
                </a:solidFill>
                <a:latin typeface="Geneva" charset="0"/>
                <a:ea typeface="ＭＳ Ｐゴシック" charset="0"/>
                <a:cs typeface="ＭＳ Ｐゴシック" charset="0"/>
              </a:rPr>
              <a:t> </a:t>
            </a:r>
            <a:r>
              <a:rPr lang="en-US" sz="3400" b="1" dirty="0" smtClean="0">
                <a:solidFill>
                  <a:srgbClr val="FFFF00"/>
                </a:solidFill>
                <a:latin typeface="Arial" charset="0"/>
                <a:ea typeface="ＭＳ Ｐゴシック" charset="0"/>
                <a:cs typeface="ＭＳ Ｐゴシック" charset="0"/>
              </a:rPr>
              <a:t>Finding a Better Future in Changing Times </a:t>
            </a:r>
            <a:r>
              <a:rPr lang="en-US" sz="2800" b="1" dirty="0" smtClean="0">
                <a:solidFill>
                  <a:srgbClr val="FFFF00"/>
                </a:solidFill>
                <a:latin typeface="Arial" charset="0"/>
                <a:ea typeface="ＭＳ Ｐゴシック" charset="0"/>
                <a:cs typeface="ＭＳ Ｐゴシック" charset="0"/>
              </a:rPr>
              <a:t>Energy, Environment and Sustainability</a:t>
            </a:r>
            <a:endParaRPr lang="en-US" sz="2800" dirty="0">
              <a:solidFill>
                <a:srgbClr val="000000"/>
              </a:solidFill>
              <a:latin typeface="Geneva" charset="0"/>
              <a:ea typeface="ＭＳ Ｐゴシック" charset="0"/>
              <a:cs typeface="ＭＳ Ｐゴシック" charset="0"/>
            </a:endParaRPr>
          </a:p>
        </p:txBody>
      </p:sp>
      <p:pic>
        <p:nvPicPr>
          <p:cNvPr id="66564" name="Picture 5"/>
          <p:cNvPicPr preferRelativeResize="0">
            <a:picLocks noChangeAspect="1" noChangeArrowheads="1"/>
          </p:cNvPicPr>
          <p:nvPr/>
        </p:nvPicPr>
        <p:blipFill>
          <a:blip r:embed="rId4">
            <a:lum contrast="30000"/>
            <a:extLst>
              <a:ext uri="{28A0092B-C50C-407E-A947-70E740481C1C}">
                <a14:useLocalDpi xmlns:a14="http://schemas.microsoft.com/office/drawing/2010/main" val="0"/>
              </a:ext>
            </a:extLst>
          </a:blip>
          <a:srcRect t="-9415" b="-9415"/>
          <a:stretch>
            <a:fillRect/>
          </a:stretch>
        </p:blipFill>
        <p:spPr bwMode="auto">
          <a:xfrm>
            <a:off x="4038600" y="6172200"/>
            <a:ext cx="727075" cy="762000"/>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66565" name="Picture 6" descr="Cresis_titlenoflashlef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362700"/>
            <a:ext cx="19812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6" name="Picture 7" descr="std_shad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6230938"/>
            <a:ext cx="1143000" cy="627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7" name="Picture 8" descr="ns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057900"/>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8" name="Text Box 9"/>
          <p:cNvSpPr txBox="1">
            <a:spLocks noChangeArrowheads="1"/>
          </p:cNvSpPr>
          <p:nvPr/>
        </p:nvSpPr>
        <p:spPr bwMode="auto">
          <a:xfrm>
            <a:off x="5506381" y="1749680"/>
            <a:ext cx="3637620" cy="3724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600" dirty="0" smtClean="0">
                <a:solidFill>
                  <a:srgbClr val="67FEFF"/>
                </a:solidFill>
                <a:latin typeface="Geneva" charset="0"/>
              </a:rPr>
              <a:t>Richard B. Alley</a:t>
            </a:r>
          </a:p>
          <a:p>
            <a:pPr defTabSz="914400" eaLnBrk="0" fontAlgn="base" hangingPunct="0">
              <a:spcBef>
                <a:spcPct val="0"/>
              </a:spcBef>
              <a:spcAft>
                <a:spcPct val="0"/>
              </a:spcAft>
            </a:pPr>
            <a:r>
              <a:rPr lang="en-US" sz="2600" dirty="0" smtClean="0">
                <a:solidFill>
                  <a:srgbClr val="CCFFCC"/>
                </a:solidFill>
                <a:latin typeface="Geneva" charset="0"/>
              </a:rPr>
              <a:t>Penn State  </a:t>
            </a:r>
            <a:endParaRPr lang="en-US" sz="2600" dirty="0">
              <a:solidFill>
                <a:srgbClr val="CCFFCC"/>
              </a:solidFill>
              <a:latin typeface="Geneva" charset="0"/>
            </a:endParaRPr>
          </a:p>
          <a:p>
            <a:pPr defTabSz="914400" eaLnBrk="0" fontAlgn="base" hangingPunct="0">
              <a:spcBef>
                <a:spcPct val="0"/>
              </a:spcBef>
              <a:spcAft>
                <a:spcPct val="0"/>
              </a:spcAft>
            </a:pPr>
            <a:r>
              <a:rPr lang="en-US" dirty="0" smtClean="0">
                <a:solidFill>
                  <a:srgbClr val="FFCC66"/>
                </a:solidFill>
                <a:latin typeface="Geneva" charset="0"/>
              </a:rPr>
              <a:t>PA Environmental Resource Consortium</a:t>
            </a:r>
          </a:p>
          <a:p>
            <a:pPr defTabSz="914400" eaLnBrk="0" fontAlgn="base" hangingPunct="0">
              <a:spcBef>
                <a:spcPct val="0"/>
              </a:spcBef>
              <a:spcAft>
                <a:spcPct val="0"/>
              </a:spcAft>
            </a:pPr>
            <a:r>
              <a:rPr lang="en-US" dirty="0" smtClean="0">
                <a:solidFill>
                  <a:srgbClr val="CCFFCC"/>
                </a:solidFill>
                <a:latin typeface="Geneva" charset="0"/>
              </a:rPr>
              <a:t>Oct. 24, 2016</a:t>
            </a:r>
            <a:endParaRPr lang="en-US" dirty="0">
              <a:solidFill>
                <a:srgbClr val="CCFFCC"/>
              </a:solidFill>
              <a:latin typeface="Geneva" charset="0"/>
            </a:endParaRPr>
          </a:p>
          <a:p>
            <a:pPr defTabSz="914400" fontAlgn="base">
              <a:spcBef>
                <a:spcPct val="20000"/>
              </a:spcBef>
              <a:spcAft>
                <a:spcPct val="0"/>
              </a:spcAft>
            </a:pPr>
            <a:r>
              <a:rPr lang="en-US" sz="2000" dirty="0" smtClean="0">
                <a:solidFill>
                  <a:srgbClr val="CCFF66"/>
                </a:solidFill>
                <a:latin typeface="Comic Sans MS" charset="0"/>
              </a:rPr>
              <a:t>Please </a:t>
            </a:r>
            <a:r>
              <a:rPr lang="en-US" sz="2000" dirty="0">
                <a:solidFill>
                  <a:srgbClr val="CCFF66"/>
                </a:solidFill>
                <a:latin typeface="Comic Sans MS" charset="0"/>
              </a:rPr>
              <a:t>note: I work for </a:t>
            </a:r>
          </a:p>
          <a:p>
            <a:pPr defTabSz="914400" fontAlgn="base">
              <a:spcBef>
                <a:spcPct val="20000"/>
              </a:spcBef>
              <a:spcAft>
                <a:spcPct val="0"/>
              </a:spcAft>
            </a:pPr>
            <a:r>
              <a:rPr lang="en-US" sz="2000" dirty="0">
                <a:solidFill>
                  <a:srgbClr val="CCFF66"/>
                </a:solidFill>
                <a:latin typeface="Comic Sans MS" charset="0"/>
              </a:rPr>
              <a:t>Penn State University,                      </a:t>
            </a:r>
          </a:p>
          <a:p>
            <a:pPr defTabSz="914400" fontAlgn="base">
              <a:spcBef>
                <a:spcPct val="20000"/>
              </a:spcBef>
              <a:spcAft>
                <a:spcPct val="0"/>
              </a:spcAft>
            </a:pPr>
            <a:r>
              <a:rPr lang="en-US" sz="2000" dirty="0" smtClean="0">
                <a:solidFill>
                  <a:srgbClr val="CCFF66"/>
                </a:solidFill>
                <a:latin typeface="Comic Sans MS" charset="0"/>
              </a:rPr>
              <a:t>help </a:t>
            </a:r>
            <a:r>
              <a:rPr lang="en-US" sz="2000" dirty="0">
                <a:solidFill>
                  <a:srgbClr val="CCFF66"/>
                </a:solidFill>
                <a:latin typeface="Comic Sans MS" charset="0"/>
              </a:rPr>
              <a:t>UN IPCC, NRC, etc., </a:t>
            </a:r>
            <a:r>
              <a:rPr lang="en-US" sz="2000" dirty="0" smtClean="0">
                <a:solidFill>
                  <a:srgbClr val="CCFF66"/>
                </a:solidFill>
                <a:latin typeface="Comic Sans MS" charset="0"/>
              </a:rPr>
              <a:t>     But </a:t>
            </a:r>
            <a:r>
              <a:rPr lang="en-US" sz="2000" dirty="0">
                <a:solidFill>
                  <a:srgbClr val="CCFF66"/>
                </a:solidFill>
                <a:latin typeface="Comic Sans MS" charset="0"/>
              </a:rPr>
              <a:t>I am not representing them, just me. </a:t>
            </a:r>
            <a:endParaRPr lang="en-US" dirty="0">
              <a:solidFill>
                <a:srgbClr val="FFCC66"/>
              </a:solidFill>
              <a:latin typeface="Geneva" charset="0"/>
            </a:endParaRPr>
          </a:p>
        </p:txBody>
      </p:sp>
      <p:pic>
        <p:nvPicPr>
          <p:cNvPr id="66569"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6161088"/>
            <a:ext cx="1346200" cy="69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09818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snow_pit_digg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4400" cy="3543300"/>
          </a:xfrm>
          <a:prstGeom prst="rect">
            <a:avLst/>
          </a:prstGeom>
          <a:noFill/>
          <a:extLst>
            <a:ext uri="{909E8E84-426E-40dd-AFC4-6F175D3DCCD1}">
              <a14:hiddenFill xmlns:a14="http://schemas.microsoft.com/office/drawing/2010/main" xmlns="">
                <a:solidFill>
                  <a:srgbClr val="FFFFFF"/>
                </a:solidFill>
              </a14:hiddenFill>
            </a:ext>
          </a:extLst>
        </p:spPr>
      </p:pic>
      <p:pic>
        <p:nvPicPr>
          <p:cNvPr id="66564" name="Picture 4" descr="snow p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0"/>
            <a:ext cx="44196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6565" name="Text Box 5"/>
          <p:cNvSpPr txBox="1">
            <a:spLocks noChangeArrowheads="1"/>
          </p:cNvSpPr>
          <p:nvPr/>
        </p:nvSpPr>
        <p:spPr bwMode="auto">
          <a:xfrm>
            <a:off x="2133600" y="3352800"/>
            <a:ext cx="25050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b="1">
                <a:solidFill>
                  <a:srgbClr val="000000"/>
                </a:solidFill>
                <a:latin typeface="Arial" charset="0"/>
                <a:ea typeface="ＭＳ Ｐゴシック" charset="0"/>
                <a:cs typeface="ＭＳ Ｐゴシック" charset="0"/>
              </a:rPr>
              <a:t>Joan Fitzpatrick</a:t>
            </a:r>
            <a:endParaRPr lang="en-US" sz="2400">
              <a:solidFill>
                <a:srgbClr val="000000"/>
              </a:solidFill>
              <a:latin typeface="Arial" charset="0"/>
              <a:ea typeface="ＭＳ Ｐゴシック" charset="0"/>
              <a:cs typeface="ＭＳ Ｐゴシック" charset="0"/>
            </a:endParaRPr>
          </a:p>
        </p:txBody>
      </p:sp>
      <p:pic>
        <p:nvPicPr>
          <p:cNvPr id="7" name="Picture 2" descr="daddy in p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14698"/>
            <a:ext cx="4724400" cy="35433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118148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ite A Green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4754" y="2223566"/>
            <a:ext cx="6179246" cy="4634434"/>
          </a:xfrm>
          <a:prstGeom prst="rect">
            <a:avLst/>
          </a:prstGeom>
          <a:noFill/>
          <a:extLst>
            <a:ext uri="{909E8E84-426E-40dd-AFC4-6F175D3DCCD1}">
              <a14:hiddenFill xmlns:a14="http://schemas.microsoft.com/office/drawing/2010/main" xmlns="">
                <a:solidFill>
                  <a:srgbClr val="FFFFFF"/>
                </a:solidFill>
              </a14:hiddenFill>
            </a:ext>
          </a:extLst>
        </p:spPr>
      </p:pic>
      <p:pic>
        <p:nvPicPr>
          <p:cNvPr id="11266" name="Picture 2" descr="Bruce Koci with rad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5736852" cy="43026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09490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190" y="280790"/>
            <a:ext cx="6003004" cy="6003004"/>
          </a:xfrm>
          <a:prstGeom prst="rect">
            <a:avLst/>
          </a:prstGeom>
        </p:spPr>
      </p:pic>
      <p:sp>
        <p:nvSpPr>
          <p:cNvPr id="3" name="TextBox 2"/>
          <p:cNvSpPr txBox="1"/>
          <p:nvPr/>
        </p:nvSpPr>
        <p:spPr>
          <a:xfrm>
            <a:off x="1981761" y="6488668"/>
            <a:ext cx="6003005" cy="276999"/>
          </a:xfrm>
          <a:prstGeom prst="rect">
            <a:avLst/>
          </a:prstGeom>
          <a:noFill/>
        </p:spPr>
        <p:txBody>
          <a:bodyPr wrap="square" rtlCol="0">
            <a:spAutoFit/>
          </a:bodyPr>
          <a:lstStyle/>
          <a:p>
            <a:r>
              <a:rPr lang="en-US" sz="1200" dirty="0" err="1">
                <a:solidFill>
                  <a:srgbClr val="000000"/>
                </a:solidFill>
                <a:latin typeface="Arial"/>
                <a:ea typeface="ＭＳ Ｐゴシック"/>
                <a:cs typeface="ＭＳ Ｐゴシック"/>
              </a:rPr>
              <a:t>ww.nps.gov</a:t>
            </a:r>
            <a:r>
              <a:rPr lang="en-US" sz="1200" dirty="0">
                <a:solidFill>
                  <a:srgbClr val="000000"/>
                </a:solidFill>
                <a:latin typeface="Arial"/>
                <a:ea typeface="ＭＳ Ｐゴシック"/>
                <a:cs typeface="ＭＳ Ｐゴシック"/>
              </a:rPr>
              <a:t>/</a:t>
            </a:r>
            <a:r>
              <a:rPr lang="en-US" sz="1200" dirty="0" err="1">
                <a:solidFill>
                  <a:srgbClr val="000000"/>
                </a:solidFill>
                <a:latin typeface="Arial"/>
                <a:ea typeface="ＭＳ Ｐゴシック"/>
                <a:cs typeface="ＭＳ Ｐゴシック"/>
              </a:rPr>
              <a:t>grca</a:t>
            </a:r>
            <a:r>
              <a:rPr lang="en-US" sz="1200" dirty="0">
                <a:solidFill>
                  <a:srgbClr val="000000"/>
                </a:solidFill>
                <a:latin typeface="Arial"/>
                <a:ea typeface="ＭＳ Ｐゴシック"/>
                <a:cs typeface="ＭＳ Ｐゴシック"/>
              </a:rPr>
              <a:t>/</a:t>
            </a:r>
            <a:r>
              <a:rPr lang="en-US" sz="1200" dirty="0" err="1">
                <a:solidFill>
                  <a:srgbClr val="000000"/>
                </a:solidFill>
                <a:latin typeface="Arial"/>
                <a:ea typeface="ＭＳ Ｐゴシック"/>
                <a:cs typeface="ＭＳ Ｐゴシック"/>
              </a:rPr>
              <a:t>planyourvisit</a:t>
            </a:r>
            <a:r>
              <a:rPr lang="en-US" sz="1200" dirty="0">
                <a:solidFill>
                  <a:srgbClr val="000000"/>
                </a:solidFill>
                <a:latin typeface="Arial"/>
                <a:ea typeface="ＭＳ Ｐゴシック"/>
                <a:cs typeface="ＭＳ Ｐゴシック"/>
              </a:rPr>
              <a:t>/cell-phone-audio-</a:t>
            </a:r>
            <a:r>
              <a:rPr lang="en-US" sz="1200" dirty="0" err="1">
                <a:solidFill>
                  <a:srgbClr val="000000"/>
                </a:solidFill>
                <a:latin typeface="Arial"/>
                <a:ea typeface="ＭＳ Ｐゴシック"/>
                <a:cs typeface="ＭＳ Ｐゴシック"/>
              </a:rPr>
              <a:t>tours.htm</a:t>
            </a:r>
            <a:endParaRPr lang="en-US" sz="1200" dirty="0">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72535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747" y="941749"/>
            <a:ext cx="8630253" cy="4801314"/>
          </a:xfrm>
          <a:prstGeom prst="rect">
            <a:avLst/>
          </a:prstGeom>
          <a:noFill/>
        </p:spPr>
        <p:txBody>
          <a:bodyPr wrap="square" rtlCol="0">
            <a:spAutoFit/>
          </a:bodyPr>
          <a:lstStyle/>
          <a:p>
            <a:r>
              <a:rPr lang="en-US" sz="4000" dirty="0" smtClean="0">
                <a:solidFill>
                  <a:srgbClr val="000000"/>
                </a:solidFill>
                <a:latin typeface="Arial"/>
                <a:ea typeface="ＭＳ Ｐゴシック"/>
                <a:cs typeface="ＭＳ Ｐゴシック"/>
              </a:rPr>
              <a:t>Energy use</a:t>
            </a:r>
          </a:p>
          <a:p>
            <a:r>
              <a:rPr lang="en-US" sz="4000" dirty="0" smtClean="0">
                <a:solidFill>
                  <a:srgbClr val="000000"/>
                </a:solidFill>
                <a:latin typeface="Arial"/>
                <a:ea typeface="ＭＳ Ｐゴシック"/>
                <a:cs typeface="ＭＳ Ｐゴシック"/>
              </a:rPr>
              <a:t> </a:t>
            </a:r>
          </a:p>
          <a:p>
            <a:r>
              <a:rPr lang="en-US" sz="4000" dirty="0" smtClean="0">
                <a:solidFill>
                  <a:srgbClr val="000000"/>
                </a:solidFill>
                <a:latin typeface="Arial"/>
                <a:ea typeface="ＭＳ Ｐゴシック"/>
                <a:cs typeface="ＭＳ Ｐゴシック"/>
              </a:rPr>
              <a:t>What </a:t>
            </a:r>
            <a:r>
              <a:rPr lang="en-US" sz="4000" dirty="0">
                <a:solidFill>
                  <a:srgbClr val="000000"/>
                </a:solidFill>
                <a:latin typeface="Arial"/>
                <a:ea typeface="ＭＳ Ｐゴシック"/>
                <a:cs typeface="ＭＳ Ｐゴシック"/>
              </a:rPr>
              <a:t>we do for </a:t>
            </a:r>
            <a:r>
              <a:rPr lang="en-US" sz="4000" dirty="0" smtClean="0">
                <a:solidFill>
                  <a:srgbClr val="000000"/>
                </a:solidFill>
                <a:latin typeface="Arial"/>
                <a:ea typeface="ＭＳ Ｐゴシック"/>
                <a:cs typeface="ＭＳ Ｐゴシック"/>
              </a:rPr>
              <a:t>ourselves: </a:t>
            </a:r>
          </a:p>
          <a:p>
            <a:r>
              <a:rPr lang="en-US" sz="4000" dirty="0">
                <a:solidFill>
                  <a:srgbClr val="000000"/>
                </a:solidFill>
                <a:latin typeface="Arial"/>
                <a:ea typeface="ＭＳ Ｐゴシック"/>
                <a:cs typeface="ＭＳ Ｐゴシック"/>
              </a:rPr>
              <a:t>	</a:t>
            </a:r>
            <a:r>
              <a:rPr lang="en-US" sz="4400" b="1" dirty="0" smtClean="0">
                <a:solidFill>
                  <a:srgbClr val="660066"/>
                </a:solidFill>
                <a:latin typeface="Arial"/>
                <a:ea typeface="ＭＳ Ｐゴシック"/>
                <a:cs typeface="ＭＳ Ｐゴシック"/>
              </a:rPr>
              <a:t>100 W</a:t>
            </a:r>
          </a:p>
          <a:p>
            <a:endParaRPr lang="en-US" sz="4000" dirty="0">
              <a:solidFill>
                <a:srgbClr val="000000"/>
              </a:solidFill>
              <a:latin typeface="Arial"/>
              <a:ea typeface="ＭＳ Ｐゴシック"/>
              <a:cs typeface="ＭＳ Ｐゴシック"/>
            </a:endParaRPr>
          </a:p>
          <a:p>
            <a:r>
              <a:rPr lang="en-US" sz="4000" dirty="0" smtClean="0">
                <a:solidFill>
                  <a:srgbClr val="000000"/>
                </a:solidFill>
                <a:latin typeface="Arial"/>
                <a:ea typeface="ＭＳ Ｐゴシック"/>
                <a:cs typeface="ＭＳ Ｐゴシック"/>
              </a:rPr>
              <a:t>What’s </a:t>
            </a:r>
            <a:r>
              <a:rPr lang="en-US" sz="4000" dirty="0">
                <a:solidFill>
                  <a:srgbClr val="000000"/>
                </a:solidFill>
                <a:latin typeface="Arial"/>
                <a:ea typeface="ＭＳ Ｐゴシック"/>
                <a:cs typeface="ＭＳ Ｐゴシック"/>
              </a:rPr>
              <a:t>done for </a:t>
            </a:r>
            <a:r>
              <a:rPr lang="en-US" sz="4000" dirty="0" smtClean="0">
                <a:solidFill>
                  <a:srgbClr val="000000"/>
                </a:solidFill>
                <a:latin typeface="Arial"/>
                <a:ea typeface="ＭＳ Ｐゴシック"/>
                <a:cs typeface="ＭＳ Ｐゴシック"/>
              </a:rPr>
              <a:t>us—more than </a:t>
            </a:r>
          </a:p>
          <a:p>
            <a:r>
              <a:rPr lang="en-US" sz="4000" dirty="0">
                <a:solidFill>
                  <a:srgbClr val="000000"/>
                </a:solidFill>
                <a:latin typeface="Arial"/>
                <a:ea typeface="ＭＳ Ｐゴシック"/>
                <a:cs typeface="ＭＳ Ｐゴシック"/>
              </a:rPr>
              <a:t>	</a:t>
            </a:r>
            <a:r>
              <a:rPr lang="en-US" sz="4400" b="1" dirty="0" smtClean="0">
                <a:solidFill>
                  <a:srgbClr val="660066"/>
                </a:solidFill>
                <a:latin typeface="Arial"/>
                <a:ea typeface="ＭＳ Ｐゴシック"/>
                <a:cs typeface="ＭＳ Ｐゴシック"/>
              </a:rPr>
              <a:t>10,000 </a:t>
            </a:r>
            <a:r>
              <a:rPr lang="en-US" sz="4400" b="1" dirty="0">
                <a:solidFill>
                  <a:srgbClr val="660066"/>
                </a:solidFill>
                <a:latin typeface="Arial"/>
                <a:ea typeface="ＭＳ Ｐゴシック"/>
                <a:cs typeface="ＭＳ Ｐゴシック"/>
              </a:rPr>
              <a:t>W</a:t>
            </a:r>
          </a:p>
          <a:p>
            <a:endParaRPr lang="en-US" dirty="0">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898218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747" y="941749"/>
            <a:ext cx="8630253" cy="4801314"/>
          </a:xfrm>
          <a:prstGeom prst="rect">
            <a:avLst/>
          </a:prstGeom>
          <a:noFill/>
        </p:spPr>
        <p:txBody>
          <a:bodyPr wrap="square" rtlCol="0">
            <a:spAutoFit/>
          </a:bodyPr>
          <a:lstStyle/>
          <a:p>
            <a:r>
              <a:rPr lang="en-US" sz="4000" dirty="0" smtClean="0">
                <a:solidFill>
                  <a:srgbClr val="000000"/>
                </a:solidFill>
                <a:latin typeface="Arial"/>
                <a:ea typeface="ＭＳ Ｐゴシック"/>
                <a:cs typeface="ＭＳ Ｐゴシック"/>
              </a:rPr>
              <a:t>Energy use in different units</a:t>
            </a:r>
          </a:p>
          <a:p>
            <a:r>
              <a:rPr lang="en-US" sz="4000" dirty="0" smtClean="0">
                <a:solidFill>
                  <a:srgbClr val="000000"/>
                </a:solidFill>
                <a:latin typeface="Arial"/>
                <a:ea typeface="ＭＳ Ｐゴシック"/>
                <a:cs typeface="ＭＳ Ｐゴシック"/>
              </a:rPr>
              <a:t> </a:t>
            </a:r>
          </a:p>
          <a:p>
            <a:r>
              <a:rPr lang="en-US" sz="4000" dirty="0" smtClean="0">
                <a:solidFill>
                  <a:srgbClr val="000000"/>
                </a:solidFill>
                <a:latin typeface="Arial"/>
                <a:ea typeface="ＭＳ Ｐゴシック"/>
                <a:cs typeface="ＭＳ Ｐゴシック"/>
              </a:rPr>
              <a:t>What </a:t>
            </a:r>
            <a:r>
              <a:rPr lang="en-US" sz="4000" dirty="0">
                <a:solidFill>
                  <a:srgbClr val="000000"/>
                </a:solidFill>
                <a:latin typeface="Arial"/>
                <a:ea typeface="ＭＳ Ｐゴシック"/>
                <a:cs typeface="ＭＳ Ｐゴシック"/>
              </a:rPr>
              <a:t>we do for </a:t>
            </a:r>
            <a:r>
              <a:rPr lang="en-US" sz="4000" dirty="0" smtClean="0">
                <a:solidFill>
                  <a:srgbClr val="000000"/>
                </a:solidFill>
                <a:latin typeface="Arial"/>
                <a:ea typeface="ＭＳ Ｐゴシック"/>
                <a:cs typeface="ＭＳ Ｐゴシック"/>
              </a:rPr>
              <a:t>ourselves: </a:t>
            </a:r>
          </a:p>
          <a:p>
            <a:r>
              <a:rPr lang="en-US" sz="4000" dirty="0">
                <a:solidFill>
                  <a:srgbClr val="000000"/>
                </a:solidFill>
                <a:latin typeface="Arial"/>
                <a:ea typeface="ＭＳ Ｐゴシック"/>
                <a:cs typeface="ＭＳ Ｐゴシック"/>
              </a:rPr>
              <a:t>	</a:t>
            </a:r>
            <a:r>
              <a:rPr lang="en-US" sz="4400" b="1" dirty="0" smtClean="0">
                <a:solidFill>
                  <a:srgbClr val="660066"/>
                </a:solidFill>
                <a:latin typeface="Arial"/>
                <a:ea typeface="ＭＳ Ｐゴシック"/>
                <a:cs typeface="ＭＳ Ｐゴシック"/>
              </a:rPr>
              <a:t>2,000 Calories per day</a:t>
            </a:r>
          </a:p>
          <a:p>
            <a:endParaRPr lang="en-US" sz="4000" dirty="0">
              <a:solidFill>
                <a:srgbClr val="000000"/>
              </a:solidFill>
              <a:latin typeface="Arial"/>
              <a:ea typeface="ＭＳ Ｐゴシック"/>
              <a:cs typeface="ＭＳ Ｐゴシック"/>
            </a:endParaRPr>
          </a:p>
          <a:p>
            <a:r>
              <a:rPr lang="en-US" sz="4000" dirty="0" smtClean="0">
                <a:solidFill>
                  <a:srgbClr val="000000"/>
                </a:solidFill>
                <a:latin typeface="Arial"/>
                <a:ea typeface="ＭＳ Ｐゴシック"/>
                <a:cs typeface="ＭＳ Ｐゴシック"/>
              </a:rPr>
              <a:t>What’s </a:t>
            </a:r>
            <a:r>
              <a:rPr lang="en-US" sz="4000" dirty="0">
                <a:solidFill>
                  <a:srgbClr val="000000"/>
                </a:solidFill>
                <a:latin typeface="Arial"/>
                <a:ea typeface="ＭＳ Ｐゴシック"/>
                <a:cs typeface="ＭＳ Ｐゴシック"/>
              </a:rPr>
              <a:t>done for </a:t>
            </a:r>
            <a:r>
              <a:rPr lang="en-US" sz="4000" dirty="0" smtClean="0">
                <a:solidFill>
                  <a:srgbClr val="000000"/>
                </a:solidFill>
                <a:latin typeface="Arial"/>
                <a:ea typeface="ＭＳ Ｐゴシック"/>
                <a:cs typeface="ＭＳ Ｐゴシック"/>
              </a:rPr>
              <a:t>us—more than </a:t>
            </a:r>
          </a:p>
          <a:p>
            <a:r>
              <a:rPr lang="en-US" sz="4000" dirty="0">
                <a:solidFill>
                  <a:srgbClr val="000000"/>
                </a:solidFill>
                <a:latin typeface="Arial"/>
                <a:ea typeface="ＭＳ Ｐゴシック"/>
                <a:cs typeface="ＭＳ Ｐゴシック"/>
              </a:rPr>
              <a:t>	</a:t>
            </a:r>
            <a:r>
              <a:rPr lang="en-US" sz="4400" b="1" dirty="0" smtClean="0">
                <a:solidFill>
                  <a:srgbClr val="660066"/>
                </a:solidFill>
                <a:latin typeface="Arial"/>
                <a:ea typeface="ＭＳ Ｐゴシック"/>
                <a:cs typeface="ＭＳ Ｐゴシック"/>
              </a:rPr>
              <a:t>200,000 Calories per day</a:t>
            </a:r>
            <a:endParaRPr lang="en-US" sz="4400" b="1" dirty="0">
              <a:solidFill>
                <a:srgbClr val="660066"/>
              </a:solidFill>
              <a:latin typeface="Arial"/>
              <a:ea typeface="ＭＳ Ｐゴシック"/>
              <a:cs typeface="ＭＳ Ｐゴシック"/>
            </a:endParaRPr>
          </a:p>
          <a:p>
            <a:endParaRPr lang="en-US" dirty="0">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8861340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747" y="941749"/>
            <a:ext cx="8630253" cy="5478422"/>
          </a:xfrm>
          <a:prstGeom prst="rect">
            <a:avLst/>
          </a:prstGeom>
          <a:noFill/>
        </p:spPr>
        <p:txBody>
          <a:bodyPr wrap="square" rtlCol="0">
            <a:spAutoFit/>
          </a:bodyPr>
          <a:lstStyle/>
          <a:p>
            <a:r>
              <a:rPr lang="en-US" sz="4000" dirty="0" smtClean="0">
                <a:solidFill>
                  <a:srgbClr val="000000"/>
                </a:solidFill>
                <a:latin typeface="Arial"/>
                <a:ea typeface="ＭＳ Ｐゴシック"/>
                <a:cs typeface="ＭＳ Ｐゴシック"/>
              </a:rPr>
              <a:t>Energy use in different units</a:t>
            </a:r>
          </a:p>
          <a:p>
            <a:r>
              <a:rPr lang="en-US" sz="4000" dirty="0" smtClean="0">
                <a:solidFill>
                  <a:srgbClr val="000000"/>
                </a:solidFill>
                <a:latin typeface="Arial"/>
                <a:ea typeface="ＭＳ Ｐゴシック"/>
                <a:cs typeface="ＭＳ Ｐゴシック"/>
              </a:rPr>
              <a:t> </a:t>
            </a:r>
          </a:p>
          <a:p>
            <a:r>
              <a:rPr lang="en-US" sz="4000" dirty="0" smtClean="0">
                <a:solidFill>
                  <a:srgbClr val="000000"/>
                </a:solidFill>
                <a:latin typeface="Arial"/>
                <a:ea typeface="ＭＳ Ｐゴシック"/>
                <a:cs typeface="ＭＳ Ｐゴシック"/>
              </a:rPr>
              <a:t>What </a:t>
            </a:r>
            <a:r>
              <a:rPr lang="en-US" sz="4000" dirty="0">
                <a:solidFill>
                  <a:srgbClr val="000000"/>
                </a:solidFill>
                <a:latin typeface="Arial"/>
                <a:ea typeface="ＭＳ Ｐゴシック"/>
                <a:cs typeface="ＭＳ Ｐゴシック"/>
              </a:rPr>
              <a:t>we do for </a:t>
            </a:r>
            <a:r>
              <a:rPr lang="en-US" sz="4000" dirty="0" smtClean="0">
                <a:solidFill>
                  <a:srgbClr val="000000"/>
                </a:solidFill>
                <a:latin typeface="Arial"/>
                <a:ea typeface="ＭＳ Ｐゴシック"/>
                <a:cs typeface="ＭＳ Ｐゴシック"/>
              </a:rPr>
              <a:t>ourselves: </a:t>
            </a:r>
          </a:p>
          <a:p>
            <a:r>
              <a:rPr lang="en-US" sz="4000" dirty="0">
                <a:solidFill>
                  <a:srgbClr val="000000"/>
                </a:solidFill>
                <a:latin typeface="Arial"/>
                <a:ea typeface="ＭＳ Ｐゴシック"/>
                <a:cs typeface="ＭＳ Ｐゴシック"/>
              </a:rPr>
              <a:t>	</a:t>
            </a:r>
            <a:r>
              <a:rPr lang="en-US" sz="4400" b="1" dirty="0" smtClean="0">
                <a:solidFill>
                  <a:srgbClr val="660066"/>
                </a:solidFill>
                <a:latin typeface="Arial"/>
                <a:ea typeface="ＭＳ Ｐゴシック"/>
                <a:cs typeface="ＭＳ Ｐゴシック"/>
              </a:rPr>
              <a:t>2,000 Calories per day</a:t>
            </a:r>
          </a:p>
          <a:p>
            <a:endParaRPr lang="en-US" sz="4000" dirty="0">
              <a:solidFill>
                <a:srgbClr val="000000"/>
              </a:solidFill>
              <a:latin typeface="Arial"/>
              <a:ea typeface="ＭＳ Ｐゴシック"/>
              <a:cs typeface="ＭＳ Ｐゴシック"/>
            </a:endParaRPr>
          </a:p>
          <a:p>
            <a:r>
              <a:rPr lang="en-US" sz="4000" dirty="0" smtClean="0">
                <a:solidFill>
                  <a:srgbClr val="000000"/>
                </a:solidFill>
                <a:latin typeface="Arial"/>
                <a:ea typeface="ＭＳ Ｐゴシック"/>
                <a:cs typeface="ＭＳ Ｐゴシック"/>
              </a:rPr>
              <a:t>What’s </a:t>
            </a:r>
            <a:r>
              <a:rPr lang="en-US" sz="4000" dirty="0">
                <a:solidFill>
                  <a:srgbClr val="000000"/>
                </a:solidFill>
                <a:latin typeface="Arial"/>
                <a:ea typeface="ＭＳ Ｐゴシック"/>
                <a:cs typeface="ＭＳ Ｐゴシック"/>
              </a:rPr>
              <a:t>done for </a:t>
            </a:r>
            <a:r>
              <a:rPr lang="en-US" sz="4000" dirty="0" smtClean="0">
                <a:solidFill>
                  <a:srgbClr val="000000"/>
                </a:solidFill>
                <a:latin typeface="Arial"/>
                <a:ea typeface="ＭＳ Ｐゴシック"/>
                <a:cs typeface="ＭＳ Ｐゴシック"/>
              </a:rPr>
              <a:t>us—more than </a:t>
            </a:r>
          </a:p>
          <a:p>
            <a:r>
              <a:rPr lang="en-US" sz="4000" dirty="0">
                <a:solidFill>
                  <a:srgbClr val="000000"/>
                </a:solidFill>
                <a:latin typeface="Arial"/>
                <a:ea typeface="ＭＳ Ｐゴシック"/>
                <a:cs typeface="ＭＳ Ｐゴシック"/>
              </a:rPr>
              <a:t>	</a:t>
            </a:r>
            <a:r>
              <a:rPr lang="en-US" sz="4400" b="1" dirty="0" smtClean="0">
                <a:solidFill>
                  <a:srgbClr val="660066"/>
                </a:solidFill>
                <a:latin typeface="Arial"/>
                <a:ea typeface="ＭＳ Ｐゴシック"/>
                <a:cs typeface="ＭＳ Ｐゴシック"/>
              </a:rPr>
              <a:t>200,000 Calories per day</a:t>
            </a:r>
          </a:p>
          <a:p>
            <a:r>
              <a:rPr lang="en-US" sz="4400" b="1" dirty="0" smtClean="0">
                <a:solidFill>
                  <a:srgbClr val="FF0000"/>
                </a:solidFill>
                <a:latin typeface="Arial"/>
                <a:ea typeface="ＭＳ Ｐゴシック"/>
                <a:cs typeface="ＭＳ Ｐゴシック"/>
              </a:rPr>
              <a:t>More than 80% Fossil Fuels</a:t>
            </a:r>
            <a:endParaRPr lang="en-US" sz="4400" b="1" dirty="0">
              <a:solidFill>
                <a:srgbClr val="FF0000"/>
              </a:solidFill>
              <a:latin typeface="Arial"/>
              <a:ea typeface="ＭＳ Ｐゴシック"/>
              <a:cs typeface="ＭＳ Ｐゴシック"/>
            </a:endParaRPr>
          </a:p>
          <a:p>
            <a:endParaRPr lang="en-US" dirty="0">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993468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ntre_furna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2025" cy="6864854"/>
          </a:xfrm>
          <a:prstGeom prst="rect">
            <a:avLst/>
          </a:prstGeom>
        </p:spPr>
      </p:pic>
    </p:spTree>
    <p:extLst>
      <p:ext uri="{BB962C8B-B14F-4D97-AF65-F5344CB8AC3E}">
        <p14:creationId xmlns:p14="http://schemas.microsoft.com/office/powerpoint/2010/main" val="3831710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41071" y="-1366227"/>
            <a:ext cx="6436701" cy="9169155"/>
          </a:xfrm>
          <a:prstGeom prst="rect">
            <a:avLst/>
          </a:prstGeom>
        </p:spPr>
      </p:pic>
      <p:sp>
        <p:nvSpPr>
          <p:cNvPr id="3" name="TextBox 2"/>
          <p:cNvSpPr txBox="1"/>
          <p:nvPr/>
        </p:nvSpPr>
        <p:spPr>
          <a:xfrm>
            <a:off x="0" y="6452569"/>
            <a:ext cx="9144000" cy="369332"/>
          </a:xfrm>
          <a:prstGeom prst="rect">
            <a:avLst/>
          </a:prstGeom>
          <a:noFill/>
        </p:spPr>
        <p:txBody>
          <a:bodyPr wrap="square" rtlCol="0">
            <a:spAutoFit/>
          </a:bodyPr>
          <a:lstStyle/>
          <a:p>
            <a:r>
              <a:rPr lang="en-US" dirty="0">
                <a:solidFill>
                  <a:prstClr val="black"/>
                </a:solidFill>
                <a:latin typeface="Calibri"/>
              </a:rPr>
              <a:t>http://</a:t>
            </a:r>
            <a:r>
              <a:rPr lang="en-US" dirty="0" err="1">
                <a:solidFill>
                  <a:prstClr val="black"/>
                </a:solidFill>
                <a:latin typeface="Calibri"/>
              </a:rPr>
              <a:t>www.cr.nps.gov</a:t>
            </a:r>
            <a:r>
              <a:rPr lang="en-US" dirty="0">
                <a:solidFill>
                  <a:prstClr val="black"/>
                </a:solidFill>
                <a:latin typeface="Calibri"/>
              </a:rPr>
              <a:t>/nr/</a:t>
            </a:r>
            <a:r>
              <a:rPr lang="en-US" dirty="0" err="1">
                <a:solidFill>
                  <a:prstClr val="black"/>
                </a:solidFill>
                <a:latin typeface="Calibri"/>
              </a:rPr>
              <a:t>twhp</a:t>
            </a:r>
            <a:r>
              <a:rPr lang="en-US" dirty="0">
                <a:solidFill>
                  <a:prstClr val="black"/>
                </a:solidFill>
                <a:latin typeface="Calibri"/>
              </a:rPr>
              <a:t>/</a:t>
            </a:r>
            <a:r>
              <a:rPr lang="en-US" dirty="0" err="1">
                <a:solidFill>
                  <a:prstClr val="black"/>
                </a:solidFill>
                <a:latin typeface="Calibri"/>
              </a:rPr>
              <a:t>wwwlps</a:t>
            </a:r>
            <a:r>
              <a:rPr lang="en-US" dirty="0">
                <a:solidFill>
                  <a:prstClr val="black"/>
                </a:solidFill>
                <a:latin typeface="Calibri"/>
              </a:rPr>
              <a:t>/lessons/97hopewell/97visual1.htm</a:t>
            </a:r>
          </a:p>
        </p:txBody>
      </p:sp>
      <p:sp>
        <p:nvSpPr>
          <p:cNvPr id="4" name="TextBox 3"/>
          <p:cNvSpPr txBox="1"/>
          <p:nvPr/>
        </p:nvSpPr>
        <p:spPr>
          <a:xfrm>
            <a:off x="-12363" y="6083237"/>
            <a:ext cx="5320770" cy="369332"/>
          </a:xfrm>
          <a:prstGeom prst="rect">
            <a:avLst/>
          </a:prstGeom>
          <a:noFill/>
        </p:spPr>
        <p:txBody>
          <a:bodyPr wrap="square" rtlCol="0">
            <a:spAutoFit/>
          </a:bodyPr>
          <a:lstStyle/>
          <a:p>
            <a:r>
              <a:rPr lang="en-US" i="1" dirty="0">
                <a:solidFill>
                  <a:prstClr val="black"/>
                </a:solidFill>
                <a:latin typeface="Calibri"/>
              </a:rPr>
              <a:t>(National Park Service, Richard </a:t>
            </a:r>
            <a:r>
              <a:rPr lang="en-US" i="1" dirty="0" err="1">
                <a:solidFill>
                  <a:prstClr val="black"/>
                </a:solidFill>
                <a:latin typeface="Calibri"/>
              </a:rPr>
              <a:t>Schlecht</a:t>
            </a:r>
            <a:r>
              <a:rPr lang="en-US" i="1" dirty="0">
                <a:solidFill>
                  <a:prstClr val="black"/>
                </a:solidFill>
                <a:latin typeface="Calibri"/>
              </a:rPr>
              <a:t>, illustrator)</a:t>
            </a:r>
            <a:endParaRPr lang="en-US" dirty="0">
              <a:solidFill>
                <a:prstClr val="black"/>
              </a:solidFill>
              <a:latin typeface="Calibri"/>
            </a:endParaRPr>
          </a:p>
        </p:txBody>
      </p:sp>
    </p:spTree>
    <p:extLst>
      <p:ext uri="{BB962C8B-B14F-4D97-AF65-F5344CB8AC3E}">
        <p14:creationId xmlns:p14="http://schemas.microsoft.com/office/powerpoint/2010/main" val="21134065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419981_a.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4684713" cy="349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Picture 3" descr="419979_a.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76775" y="3514725"/>
            <a:ext cx="4467225" cy="334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4" descr="419977_a.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3498850"/>
            <a:ext cx="4676775" cy="335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9" name="TextBox 5"/>
          <p:cNvSpPr txBox="1">
            <a:spLocks noChangeArrowheads="1"/>
          </p:cNvSpPr>
          <p:nvPr/>
        </p:nvSpPr>
        <p:spPr bwMode="auto">
          <a:xfrm>
            <a:off x="4924425" y="300038"/>
            <a:ext cx="3429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2800" dirty="0" smtClean="0">
                <a:solidFill>
                  <a:prstClr val="black"/>
                </a:solidFill>
              </a:rPr>
              <a:t>Charcoal making, US National Archives</a:t>
            </a:r>
            <a:endParaRPr lang="en-US" sz="2800" dirty="0">
              <a:solidFill>
                <a:prstClr val="black"/>
              </a:solidFill>
            </a:endParaRPr>
          </a:p>
        </p:txBody>
      </p:sp>
    </p:spTree>
    <p:extLst>
      <p:ext uri="{BB962C8B-B14F-4D97-AF65-F5344CB8AC3E}">
        <p14:creationId xmlns:p14="http://schemas.microsoft.com/office/powerpoint/2010/main" val="23209736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359686_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3" y="483739"/>
            <a:ext cx="9141947" cy="5180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01577" y="5724239"/>
            <a:ext cx="8788722" cy="1169551"/>
          </a:xfrm>
          <a:prstGeom prst="rect">
            <a:avLst/>
          </a:prstGeom>
          <a:noFill/>
        </p:spPr>
        <p:txBody>
          <a:bodyPr wrap="square" rtlCol="0">
            <a:spAutoFit/>
          </a:bodyPr>
          <a:lstStyle/>
          <a:p>
            <a:r>
              <a:rPr lang="en-US" sz="2800" dirty="0">
                <a:solidFill>
                  <a:prstClr val="black"/>
                </a:solidFill>
                <a:latin typeface="Calibri"/>
              </a:rPr>
              <a:t>Logging for charcoal—about a square mile of trees per furnace per year to smelt the iron and fuel the workers </a:t>
            </a:r>
          </a:p>
          <a:p>
            <a:r>
              <a:rPr lang="en-US" sz="1400" dirty="0">
                <a:solidFill>
                  <a:prstClr val="black"/>
                </a:solidFill>
                <a:latin typeface="Calibri"/>
              </a:rPr>
              <a:t>Photo US National Archives</a:t>
            </a:r>
          </a:p>
        </p:txBody>
      </p:sp>
    </p:spTree>
    <p:extLst>
      <p:ext uri="{BB962C8B-B14F-4D97-AF65-F5344CB8AC3E}">
        <p14:creationId xmlns:p14="http://schemas.microsoft.com/office/powerpoint/2010/main" val="3566601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nguin_glaci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3" name="TextBox 2"/>
          <p:cNvSpPr txBox="1"/>
          <p:nvPr/>
        </p:nvSpPr>
        <p:spPr>
          <a:xfrm>
            <a:off x="4453514" y="4046566"/>
            <a:ext cx="4578706" cy="2062103"/>
          </a:xfrm>
          <a:prstGeom prst="rect">
            <a:avLst/>
          </a:prstGeom>
          <a:solidFill>
            <a:srgbClr val="CCFFCC">
              <a:alpha val="0"/>
            </a:srgbClr>
          </a:solidFill>
        </p:spPr>
        <p:txBody>
          <a:bodyPr wrap="square" rtlCol="0">
            <a:spAutoFit/>
          </a:bodyPr>
          <a:lstStyle/>
          <a:p>
            <a:r>
              <a:rPr lang="en-US" sz="3200" dirty="0" smtClean="0">
                <a:solidFill>
                  <a:srgbClr val="FFFF00"/>
                </a:solidFill>
                <a:latin typeface="Calibri"/>
              </a:rPr>
              <a:t>Thanks to </a:t>
            </a:r>
            <a:r>
              <a:rPr lang="en-US" sz="3200" dirty="0" smtClean="0">
                <a:solidFill>
                  <a:srgbClr val="67FEFF"/>
                </a:solidFill>
                <a:latin typeface="Calibri"/>
              </a:rPr>
              <a:t>you </a:t>
            </a:r>
            <a:r>
              <a:rPr lang="en-US" sz="3200" dirty="0" smtClean="0">
                <a:solidFill>
                  <a:srgbClr val="FFFF00"/>
                </a:solidFill>
                <a:latin typeface="Calibri"/>
              </a:rPr>
              <a:t>for coming and to Brandi Robinson and Josh Hooper for inviting me and arranging</a:t>
            </a:r>
          </a:p>
        </p:txBody>
      </p:sp>
      <p:sp>
        <p:nvSpPr>
          <p:cNvPr id="10" name="Text Box 3"/>
          <p:cNvSpPr txBox="1">
            <a:spLocks noChangeArrowheads="1"/>
          </p:cNvSpPr>
          <p:nvPr/>
        </p:nvSpPr>
        <p:spPr bwMode="auto">
          <a:xfrm>
            <a:off x="0" y="4830683"/>
            <a:ext cx="1143000" cy="517525"/>
          </a:xfrm>
          <a:prstGeom prst="rect">
            <a:avLst/>
          </a:prstGeom>
          <a:solidFill>
            <a:srgbClr val="BBE0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defRPr/>
            </a:pPr>
            <a:r>
              <a:rPr lang="en-US" sz="1400" kern="0" dirty="0">
                <a:solidFill>
                  <a:srgbClr val="000000"/>
                </a:solidFill>
              </a:rPr>
              <a:t>G. Comer Foundation</a:t>
            </a:r>
            <a:endParaRPr lang="en-US" kern="0" dirty="0">
              <a:solidFill>
                <a:srgbClr val="000000"/>
              </a:solidFill>
            </a:endParaRPr>
          </a:p>
        </p:txBody>
      </p:sp>
      <p:pic>
        <p:nvPicPr>
          <p:cNvPr id="11" name="Picture 5"/>
          <p:cNvPicPr preferRelativeResize="0">
            <a:picLocks noChangeAspect="1" noChangeArrowheads="1"/>
          </p:cNvPicPr>
          <p:nvPr/>
        </p:nvPicPr>
        <p:blipFill>
          <a:blip r:embed="rId3">
            <a:lum contrast="30000"/>
            <a:extLst>
              <a:ext uri="{28A0092B-C50C-407E-A947-70E740481C1C}">
                <a14:useLocalDpi xmlns:a14="http://schemas.microsoft.com/office/drawing/2010/main" val="0"/>
              </a:ext>
            </a:extLst>
          </a:blip>
          <a:srcRect t="-9415" b="-9415"/>
          <a:stretch>
            <a:fillRect/>
          </a:stretch>
        </p:blipFill>
        <p:spPr bwMode="auto">
          <a:xfrm>
            <a:off x="0" y="5348208"/>
            <a:ext cx="727075" cy="762000"/>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2" name="Picture 6" descr="Cresis_titlenoflashle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362700"/>
            <a:ext cx="19812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7" descr="std_shad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6230938"/>
            <a:ext cx="1143000" cy="627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8" descr="ns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057900"/>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4133771"/>
            <a:ext cx="1346200" cy="69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07796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descr="Furnace, PA Search Results: Multiple Matches, Select One.pdf"/>
          <p:cNvPicPr>
            <a:picLocks noChangeAspect="1"/>
          </p:cNvPicPr>
          <p:nvPr/>
        </p:nvPicPr>
        <p:blipFill>
          <a:blip r:embed="rId2">
            <a:extLst>
              <a:ext uri="{28A0092B-C50C-407E-A947-70E740481C1C}">
                <a14:useLocalDpi xmlns:a14="http://schemas.microsoft.com/office/drawing/2010/main" val="0"/>
              </a:ext>
            </a:extLst>
          </a:blip>
          <a:srcRect l="9106" t="20370" r="33617" b="5556"/>
          <a:stretch>
            <a:fillRect/>
          </a:stretch>
        </p:blipFill>
        <p:spPr bwMode="auto">
          <a:xfrm>
            <a:off x="0" y="38100"/>
            <a:ext cx="40513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26" name="Picture 2" descr="Forge, PA Search Results: Multiple Matches, Select One.pdf"/>
          <p:cNvPicPr>
            <a:picLocks noChangeAspect="1"/>
          </p:cNvPicPr>
          <p:nvPr/>
        </p:nvPicPr>
        <p:blipFill>
          <a:blip r:embed="rId3">
            <a:extLst>
              <a:ext uri="{28A0092B-C50C-407E-A947-70E740481C1C}">
                <a14:useLocalDpi xmlns:a14="http://schemas.microsoft.com/office/drawing/2010/main" val="0"/>
              </a:ext>
            </a:extLst>
          </a:blip>
          <a:srcRect l="9019" t="20000" r="35381" b="47221"/>
          <a:stretch>
            <a:fillRect/>
          </a:stretch>
        </p:blipFill>
        <p:spPr bwMode="auto">
          <a:xfrm>
            <a:off x="4903788" y="0"/>
            <a:ext cx="4011612" cy="306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7" name="TextBox 3"/>
          <p:cNvSpPr txBox="1">
            <a:spLocks noChangeArrowheads="1"/>
          </p:cNvSpPr>
          <p:nvPr/>
        </p:nvSpPr>
        <p:spPr bwMode="auto">
          <a:xfrm>
            <a:off x="4724400" y="3157359"/>
            <a:ext cx="4419600" cy="3662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dirty="0">
                <a:solidFill>
                  <a:srgbClr val="000000"/>
                </a:solidFill>
              </a:rPr>
              <a:t>PA place names </a:t>
            </a:r>
            <a:r>
              <a:rPr lang="ja-JP" altLang="en-US" dirty="0">
                <a:solidFill>
                  <a:srgbClr val="000000"/>
                </a:solidFill>
              </a:rPr>
              <a:t>“</a:t>
            </a:r>
            <a:r>
              <a:rPr lang="en-US" altLang="ja-JP" dirty="0">
                <a:solidFill>
                  <a:srgbClr val="000000"/>
                </a:solidFill>
              </a:rPr>
              <a:t>Furnace</a:t>
            </a:r>
            <a:r>
              <a:rPr lang="ja-JP" altLang="en-US" dirty="0">
                <a:solidFill>
                  <a:srgbClr val="000000"/>
                </a:solidFill>
              </a:rPr>
              <a:t>”</a:t>
            </a:r>
            <a:r>
              <a:rPr lang="en-US" altLang="ja-JP" dirty="0">
                <a:solidFill>
                  <a:srgbClr val="000000"/>
                </a:solidFill>
              </a:rPr>
              <a:t> and </a:t>
            </a:r>
            <a:r>
              <a:rPr lang="ja-JP" altLang="en-US" dirty="0">
                <a:solidFill>
                  <a:srgbClr val="000000"/>
                </a:solidFill>
              </a:rPr>
              <a:t>“</a:t>
            </a:r>
            <a:r>
              <a:rPr lang="en-US" altLang="ja-JP" dirty="0">
                <a:solidFill>
                  <a:srgbClr val="000000"/>
                </a:solidFill>
              </a:rPr>
              <a:t>Forge</a:t>
            </a:r>
            <a:r>
              <a:rPr lang="ja-JP" altLang="en-US" dirty="0" smtClean="0">
                <a:solidFill>
                  <a:srgbClr val="000000"/>
                </a:solidFill>
              </a:rPr>
              <a:t>”</a:t>
            </a:r>
            <a:r>
              <a:rPr lang="en-US" altLang="ja-JP" dirty="0" smtClean="0">
                <a:solidFill>
                  <a:srgbClr val="000000"/>
                </a:solidFill>
              </a:rPr>
              <a:t>—and there were more—Greenwood Furnace not on here, for example.  </a:t>
            </a:r>
            <a:r>
              <a:rPr lang="en-US" altLang="ja-JP" dirty="0">
                <a:solidFill>
                  <a:srgbClr val="000000"/>
                </a:solidFill>
              </a:rPr>
              <a:t>Almost 1 square mile of trees per year for a fully functioning furnace (charcoal for iron making plus wood for workers)</a:t>
            </a:r>
            <a:r>
              <a:rPr lang="en-US" altLang="ja-JP" dirty="0" smtClean="0">
                <a:solidFill>
                  <a:srgbClr val="000000"/>
                </a:solidFill>
              </a:rPr>
              <a:t>. </a:t>
            </a:r>
            <a:endParaRPr lang="en-US" altLang="ja-JP" dirty="0">
              <a:solidFill>
                <a:srgbClr val="000000"/>
              </a:solidFill>
            </a:endParaRPr>
          </a:p>
          <a:p>
            <a:pPr defTabSz="914400" eaLnBrk="0" fontAlgn="base" hangingPunct="0">
              <a:spcBef>
                <a:spcPct val="0"/>
              </a:spcBef>
              <a:spcAft>
                <a:spcPct val="0"/>
              </a:spcAft>
            </a:pPr>
            <a:endParaRPr lang="en-US" dirty="0">
              <a:solidFill>
                <a:srgbClr val="000000"/>
              </a:solidFill>
            </a:endParaRPr>
          </a:p>
          <a:p>
            <a:pPr defTabSz="914400" eaLnBrk="0" fontAlgn="base" hangingPunct="0">
              <a:spcBef>
                <a:spcPct val="0"/>
              </a:spcBef>
              <a:spcAft>
                <a:spcPct val="0"/>
              </a:spcAft>
            </a:pPr>
            <a:r>
              <a:rPr lang="en-US" sz="1600" dirty="0">
                <a:solidFill>
                  <a:srgbClr val="000000"/>
                </a:solidFill>
              </a:rPr>
              <a:t>http://</a:t>
            </a:r>
            <a:r>
              <a:rPr lang="en-US" sz="1600" dirty="0" err="1">
                <a:solidFill>
                  <a:srgbClr val="000000"/>
                </a:solidFill>
              </a:rPr>
              <a:t>pennsylvania.hometownlocator.com</a:t>
            </a:r>
            <a:r>
              <a:rPr lang="en-US" sz="1600" dirty="0">
                <a:solidFill>
                  <a:srgbClr val="000000"/>
                </a:solidFill>
              </a:rPr>
              <a:t>/</a:t>
            </a:r>
          </a:p>
        </p:txBody>
      </p:sp>
    </p:spTree>
    <p:extLst>
      <p:ext uri="{BB962C8B-B14F-4D97-AF65-F5344CB8AC3E}">
        <p14:creationId xmlns:p14="http://schemas.microsoft.com/office/powerpoint/2010/main" val="36276582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1819"/>
            <a:ext cx="9188624" cy="6079806"/>
          </a:xfrm>
          <a:prstGeom prst="rect">
            <a:avLst/>
          </a:prstGeom>
        </p:spPr>
      </p:pic>
      <p:sp>
        <p:nvSpPr>
          <p:cNvPr id="101381" name="Text Box 5"/>
          <p:cNvSpPr txBox="1">
            <a:spLocks noChangeArrowheads="1"/>
          </p:cNvSpPr>
          <p:nvPr/>
        </p:nvSpPr>
        <p:spPr bwMode="auto">
          <a:xfrm>
            <a:off x="166539" y="60467"/>
            <a:ext cx="897746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3200" dirty="0" smtClean="0">
                <a:solidFill>
                  <a:srgbClr val="000000"/>
                </a:solidFill>
              </a:rPr>
              <a:t>“Penn’s Woods” to “Pennsylvania Desert”</a:t>
            </a:r>
            <a:endParaRPr lang="en-US" sz="3200" dirty="0">
              <a:solidFill>
                <a:srgbClr val="000000"/>
              </a:solidFill>
            </a:endParaRPr>
          </a:p>
        </p:txBody>
      </p:sp>
      <p:sp>
        <p:nvSpPr>
          <p:cNvPr id="3" name="TextBox 2"/>
          <p:cNvSpPr txBox="1"/>
          <p:nvPr/>
        </p:nvSpPr>
        <p:spPr>
          <a:xfrm>
            <a:off x="0" y="6581001"/>
            <a:ext cx="9143999" cy="276999"/>
          </a:xfrm>
          <a:prstGeom prst="rect">
            <a:avLst/>
          </a:prstGeom>
          <a:noFill/>
        </p:spPr>
        <p:txBody>
          <a:bodyPr wrap="square" rtlCol="0">
            <a:spAutoFit/>
          </a:bodyPr>
          <a:lstStyle/>
          <a:p>
            <a:r>
              <a:rPr lang="en-US" sz="1200" dirty="0">
                <a:solidFill>
                  <a:srgbClr val="000000"/>
                </a:solidFill>
                <a:latin typeface="Arial"/>
                <a:ea typeface="ＭＳ Ｐゴシック"/>
                <a:cs typeface="ＭＳ Ｐゴシック"/>
              </a:rPr>
              <a:t>Pennsylvania State </a:t>
            </a:r>
            <a:r>
              <a:rPr lang="en-US" sz="1200" dirty="0" smtClean="0">
                <a:solidFill>
                  <a:srgbClr val="000000"/>
                </a:solidFill>
                <a:latin typeface="Arial"/>
                <a:ea typeface="ＭＳ Ｐゴシック"/>
                <a:cs typeface="ＭＳ Ｐゴシック"/>
              </a:rPr>
              <a:t>Archives, Tioga County, early 1900s, hosted at </a:t>
            </a:r>
            <a:r>
              <a:rPr lang="en-US" sz="1200" dirty="0">
                <a:solidFill>
                  <a:srgbClr val="000000"/>
                </a:solidFill>
                <a:latin typeface="Arial"/>
                <a:ea typeface="ＭＳ Ｐゴシック"/>
                <a:cs typeface="ＭＳ Ｐゴシック"/>
                <a:hlinkClick r:id="rId4"/>
              </a:rPr>
              <a:t>http://explorepahistory.com/displayimage.php?imgId=1-2-</a:t>
            </a:r>
            <a:r>
              <a:rPr lang="en-US" sz="1200" dirty="0" smtClean="0">
                <a:solidFill>
                  <a:srgbClr val="000000"/>
                </a:solidFill>
                <a:latin typeface="Arial"/>
                <a:ea typeface="ＭＳ Ｐゴシック"/>
                <a:cs typeface="ＭＳ Ｐゴシック"/>
                <a:hlinkClick r:id="rId4"/>
              </a:rPr>
              <a:t>7A</a:t>
            </a:r>
            <a:endParaRPr lang="en-US" sz="1200" dirty="0">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955511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b49659r.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1" y="-1"/>
            <a:ext cx="9192599" cy="6221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Box 2"/>
          <p:cNvSpPr txBox="1">
            <a:spLocks noChangeArrowheads="1"/>
          </p:cNvSpPr>
          <p:nvPr/>
        </p:nvSpPr>
        <p:spPr bwMode="auto">
          <a:xfrm>
            <a:off x="37086" y="6611779"/>
            <a:ext cx="783375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Aft>
                <a:spcPct val="0"/>
              </a:spcAft>
            </a:pPr>
            <a:r>
              <a:rPr lang="en-US" sz="1000" dirty="0">
                <a:solidFill>
                  <a:srgbClr val="000000"/>
                </a:solidFill>
                <a:hlinkClick r:id="rId3"/>
              </a:rPr>
              <a:t>http://www.loc.gov/pictures/item/2002698808</a:t>
            </a:r>
            <a:r>
              <a:rPr lang="en-US" sz="1000" dirty="0" smtClean="0">
                <a:solidFill>
                  <a:srgbClr val="000000"/>
                </a:solidFill>
                <a:hlinkClick r:id="rId3"/>
              </a:rPr>
              <a:t>/</a:t>
            </a:r>
            <a:r>
              <a:rPr lang="en-US" sz="1000" dirty="0" smtClean="0">
                <a:solidFill>
                  <a:srgbClr val="000000"/>
                </a:solidFill>
              </a:rPr>
              <a:t>Currier </a:t>
            </a:r>
            <a:r>
              <a:rPr lang="en-US" sz="1000" dirty="0">
                <a:solidFill>
                  <a:srgbClr val="000000"/>
                </a:solidFill>
              </a:rPr>
              <a:t>and Ives, Whale Fishery: Attacking a right whale, </a:t>
            </a:r>
            <a:r>
              <a:rPr lang="en-US" sz="1000" dirty="0" smtClean="0">
                <a:solidFill>
                  <a:srgbClr val="000000"/>
                </a:solidFill>
              </a:rPr>
              <a:t>Library </a:t>
            </a:r>
            <a:r>
              <a:rPr lang="en-US" sz="1000" dirty="0">
                <a:solidFill>
                  <a:srgbClr val="000000"/>
                </a:solidFill>
              </a:rPr>
              <a:t>of Congress</a:t>
            </a:r>
            <a:endParaRPr lang="en-US" sz="1200" dirty="0">
              <a:solidFill>
                <a:srgbClr val="000000"/>
              </a:solidFill>
            </a:endParaRPr>
          </a:p>
        </p:txBody>
      </p:sp>
    </p:spTree>
    <p:extLst>
      <p:ext uri="{BB962C8B-B14F-4D97-AF65-F5344CB8AC3E}">
        <p14:creationId xmlns:p14="http://schemas.microsoft.com/office/powerpoint/2010/main" val="5390643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13" y="0"/>
            <a:ext cx="8163836" cy="6792567"/>
          </a:xfrm>
          <a:prstGeom prst="rect">
            <a:avLst/>
          </a:prstGeom>
        </p:spPr>
      </p:pic>
      <p:sp>
        <p:nvSpPr>
          <p:cNvPr id="3" name="TextBox 2"/>
          <p:cNvSpPr txBox="1"/>
          <p:nvPr/>
        </p:nvSpPr>
        <p:spPr>
          <a:xfrm rot="16200000">
            <a:off x="5594574" y="3247655"/>
            <a:ext cx="6611698" cy="600164"/>
          </a:xfrm>
          <a:prstGeom prst="rect">
            <a:avLst/>
          </a:prstGeom>
          <a:noFill/>
        </p:spPr>
        <p:txBody>
          <a:bodyPr wrap="square" rtlCol="0">
            <a:spAutoFit/>
          </a:bodyPr>
          <a:lstStyle/>
          <a:p>
            <a:r>
              <a:rPr lang="en-US" sz="1100" dirty="0">
                <a:solidFill>
                  <a:prstClr val="black"/>
                </a:solidFill>
                <a:latin typeface="Calibri"/>
              </a:rPr>
              <a:t>Oil gusher in Port Arthur, Texas, c. 1901 </a:t>
            </a:r>
            <a:r>
              <a:rPr lang="en-US" sz="1100" dirty="0" smtClean="0">
                <a:solidFill>
                  <a:prstClr val="black"/>
                </a:solidFill>
                <a:latin typeface="Calibri"/>
                <a:hlinkClick r:id="rId3"/>
              </a:rPr>
              <a:t>Library </a:t>
            </a:r>
            <a:r>
              <a:rPr lang="en-US" sz="1100" dirty="0">
                <a:solidFill>
                  <a:prstClr val="black"/>
                </a:solidFill>
                <a:latin typeface="Calibri"/>
                <a:hlinkClick r:id="rId3"/>
              </a:rPr>
              <a:t>of Congress Prints and Photographs Division (link is external)</a:t>
            </a:r>
            <a:r>
              <a:rPr lang="en-US" sz="1100" dirty="0">
                <a:solidFill>
                  <a:prstClr val="black"/>
                </a:solidFill>
                <a:latin typeface="Calibri"/>
              </a:rPr>
              <a:t>. © F.J. Frost, no known restrictions on publication. </a:t>
            </a:r>
          </a:p>
          <a:p>
            <a:endParaRPr lang="en-US" sz="1100" dirty="0">
              <a:solidFill>
                <a:prstClr val="black"/>
              </a:solidFill>
              <a:latin typeface="Calibri"/>
            </a:endParaRPr>
          </a:p>
        </p:txBody>
      </p:sp>
    </p:spTree>
    <p:extLst>
      <p:ext uri="{BB962C8B-B14F-4D97-AF65-F5344CB8AC3E}">
        <p14:creationId xmlns:p14="http://schemas.microsoft.com/office/powerpoint/2010/main" val="29801752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descr="Vanity Fair whales 186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596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9" name="TextBox 2"/>
          <p:cNvSpPr txBox="1">
            <a:spLocks noChangeArrowheads="1"/>
          </p:cNvSpPr>
          <p:nvPr/>
        </p:nvSpPr>
        <p:spPr bwMode="auto">
          <a:xfrm>
            <a:off x="0" y="6032500"/>
            <a:ext cx="9144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ja-JP" altLang="en-US" sz="2000" b="1">
                <a:solidFill>
                  <a:srgbClr val="000000"/>
                </a:solidFill>
              </a:rPr>
              <a:t>“</a:t>
            </a:r>
            <a:r>
              <a:rPr lang="en-US" altLang="ja-JP" sz="2000" b="1">
                <a:solidFill>
                  <a:srgbClr val="000000"/>
                </a:solidFill>
              </a:rPr>
              <a:t>GRAND BALL GIVEN BY THE WHALES IN HONOR OF THE DISCOVERY OF THE OIL WELLS IN PENNSYLVANIA</a:t>
            </a:r>
            <a:r>
              <a:rPr lang="ja-JP" altLang="en-US" sz="2000" b="1">
                <a:solidFill>
                  <a:srgbClr val="000000"/>
                </a:solidFill>
              </a:rPr>
              <a:t>”</a:t>
            </a:r>
            <a:r>
              <a:rPr lang="en-US" altLang="ja-JP" sz="2000" b="1">
                <a:solidFill>
                  <a:srgbClr val="000000"/>
                </a:solidFill>
              </a:rPr>
              <a:t>, VANITY FAIR, 1861</a:t>
            </a:r>
            <a:endParaRPr lang="en-US" sz="2000" b="1">
              <a:solidFill>
                <a:srgbClr val="000000"/>
              </a:solidFill>
            </a:endParaRPr>
          </a:p>
        </p:txBody>
      </p:sp>
    </p:spTree>
    <p:extLst>
      <p:ext uri="{BB962C8B-B14F-4D97-AF65-F5344CB8AC3E}">
        <p14:creationId xmlns:p14="http://schemas.microsoft.com/office/powerpoint/2010/main" val="7306749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748" y="941749"/>
            <a:ext cx="8005906" cy="5139868"/>
          </a:xfrm>
          <a:prstGeom prst="rect">
            <a:avLst/>
          </a:prstGeom>
          <a:noFill/>
        </p:spPr>
        <p:txBody>
          <a:bodyPr wrap="square" rtlCol="0">
            <a:spAutoFit/>
          </a:bodyPr>
          <a:lstStyle/>
          <a:p>
            <a:r>
              <a:rPr lang="en-US" sz="4000" dirty="0" smtClean="0">
                <a:solidFill>
                  <a:srgbClr val="000000"/>
                </a:solidFill>
                <a:latin typeface="Arial"/>
                <a:ea typeface="ＭＳ Ｐゴシック"/>
                <a:cs typeface="ＭＳ Ｐゴシック"/>
              </a:rPr>
              <a:t>Per person, per year, in the US</a:t>
            </a:r>
          </a:p>
          <a:p>
            <a:endParaRPr lang="en-US" sz="4000" dirty="0">
              <a:solidFill>
                <a:srgbClr val="000000"/>
              </a:solidFill>
              <a:latin typeface="Arial"/>
              <a:ea typeface="ＭＳ Ｐゴシック"/>
              <a:cs typeface="ＭＳ Ｐゴシック"/>
            </a:endParaRPr>
          </a:p>
          <a:p>
            <a:r>
              <a:rPr lang="en-US" sz="4000" dirty="0" smtClean="0">
                <a:solidFill>
                  <a:srgbClr val="000000"/>
                </a:solidFill>
                <a:latin typeface="Arial"/>
                <a:ea typeface="ＭＳ Ｐゴシック"/>
                <a:cs typeface="ＭＳ Ｐゴシック"/>
              </a:rPr>
              <a:t>Trash </a:t>
            </a:r>
            <a:r>
              <a:rPr lang="en-US" sz="4000" dirty="0">
                <a:solidFill>
                  <a:srgbClr val="000000"/>
                </a:solidFill>
                <a:latin typeface="Arial"/>
                <a:ea typeface="ＭＳ Ｐゴシック"/>
                <a:cs typeface="ＭＳ Ｐゴシック"/>
              </a:rPr>
              <a:t>we </a:t>
            </a:r>
            <a:r>
              <a:rPr lang="en-US" sz="4000" dirty="0" smtClean="0">
                <a:solidFill>
                  <a:srgbClr val="000000"/>
                </a:solidFill>
                <a:latin typeface="Arial"/>
                <a:ea typeface="ＭＳ Ｐゴシック"/>
                <a:cs typeface="ＭＳ Ｐゴシック"/>
              </a:rPr>
              <a:t>throw away at the curb: </a:t>
            </a:r>
          </a:p>
          <a:p>
            <a:r>
              <a:rPr lang="en-US" sz="4000" dirty="0">
                <a:solidFill>
                  <a:srgbClr val="000000"/>
                </a:solidFill>
                <a:latin typeface="Arial"/>
                <a:ea typeface="ＭＳ Ｐゴシック"/>
                <a:cs typeface="ＭＳ Ｐゴシック"/>
              </a:rPr>
              <a:t>	</a:t>
            </a:r>
            <a:r>
              <a:rPr lang="en-US" sz="4400" b="1" dirty="0" smtClean="0">
                <a:solidFill>
                  <a:srgbClr val="660066"/>
                </a:solidFill>
                <a:latin typeface="Arial"/>
                <a:ea typeface="ＭＳ Ｐゴシック"/>
                <a:cs typeface="ＭＳ Ｐゴシック"/>
              </a:rPr>
              <a:t>½ ton </a:t>
            </a:r>
          </a:p>
          <a:p>
            <a:endParaRPr lang="en-US" sz="4000" dirty="0">
              <a:solidFill>
                <a:srgbClr val="000000"/>
              </a:solidFill>
              <a:latin typeface="Arial"/>
              <a:ea typeface="ＭＳ Ｐゴシック"/>
              <a:cs typeface="ＭＳ Ｐゴシック"/>
            </a:endParaRPr>
          </a:p>
          <a:p>
            <a:r>
              <a:rPr lang="en-US" sz="4000" dirty="0" smtClean="0">
                <a:solidFill>
                  <a:srgbClr val="000000"/>
                </a:solidFill>
                <a:latin typeface="Arial"/>
                <a:ea typeface="ＭＳ Ｐゴシック"/>
                <a:cs typeface="ＭＳ Ｐゴシック"/>
              </a:rPr>
              <a:t>CO</a:t>
            </a:r>
            <a:r>
              <a:rPr lang="en-US" sz="4000" baseline="-25000" dirty="0" smtClean="0">
                <a:solidFill>
                  <a:srgbClr val="000000"/>
                </a:solidFill>
                <a:latin typeface="Arial"/>
                <a:ea typeface="ＭＳ Ｐゴシック"/>
                <a:cs typeface="ＭＳ Ｐゴシック"/>
              </a:rPr>
              <a:t>2</a:t>
            </a:r>
            <a:r>
              <a:rPr lang="en-US" sz="4000" dirty="0" smtClean="0">
                <a:solidFill>
                  <a:srgbClr val="000000"/>
                </a:solidFill>
                <a:latin typeface="Arial"/>
                <a:ea typeface="ＭＳ Ｐゴシック"/>
                <a:cs typeface="ＭＳ Ｐゴシック"/>
              </a:rPr>
              <a:t> we throw away in the air: </a:t>
            </a:r>
          </a:p>
          <a:p>
            <a:r>
              <a:rPr lang="en-US" sz="4000" dirty="0">
                <a:solidFill>
                  <a:srgbClr val="000000"/>
                </a:solidFill>
                <a:latin typeface="Arial"/>
                <a:ea typeface="ＭＳ Ｐゴシック"/>
                <a:cs typeface="ＭＳ Ｐゴシック"/>
              </a:rPr>
              <a:t>	</a:t>
            </a:r>
            <a:r>
              <a:rPr lang="en-US" sz="4400" b="1" dirty="0" smtClean="0">
                <a:solidFill>
                  <a:srgbClr val="660066"/>
                </a:solidFill>
                <a:latin typeface="Arial"/>
                <a:ea typeface="ＭＳ Ｐゴシック"/>
                <a:cs typeface="ＭＳ Ｐゴシック"/>
              </a:rPr>
              <a:t>20 tons</a:t>
            </a:r>
          </a:p>
          <a:p>
            <a:endParaRPr lang="en-US" sz="4000" dirty="0">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5522759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030951"/>
          </a:xfrm>
          <a:prstGeom prst="rect">
            <a:avLst/>
          </a:prstGeom>
        </p:spPr>
      </p:pic>
      <p:sp>
        <p:nvSpPr>
          <p:cNvPr id="3" name="TextBox 2"/>
          <p:cNvSpPr txBox="1"/>
          <p:nvPr/>
        </p:nvSpPr>
        <p:spPr>
          <a:xfrm>
            <a:off x="17259" y="6404412"/>
            <a:ext cx="8607815" cy="461665"/>
          </a:xfrm>
          <a:prstGeom prst="rect">
            <a:avLst/>
          </a:prstGeom>
          <a:noFill/>
        </p:spPr>
        <p:txBody>
          <a:bodyPr wrap="square" rtlCol="0">
            <a:spAutoFit/>
          </a:bodyPr>
          <a:lstStyle/>
          <a:p>
            <a:r>
              <a:rPr lang="en-US" sz="1200" dirty="0">
                <a:solidFill>
                  <a:srgbClr val="000000"/>
                </a:solidFill>
                <a:latin typeface="Times"/>
              </a:rPr>
              <a:t>U.S. Department of Defense film, 342-USAF-49391, courtesy of the U.S. National Archives and Records Administration, College Park, MD. Courtesy of Earth: The Operators’ Manual and Geoffrey Haines-Stiles. From https://</a:t>
            </a:r>
            <a:r>
              <a:rPr lang="en-US" sz="1200" dirty="0" err="1">
                <a:solidFill>
                  <a:srgbClr val="000000"/>
                </a:solidFill>
                <a:latin typeface="Times"/>
              </a:rPr>
              <a:t>www.e-education.psu.edu</a:t>
            </a:r>
            <a:r>
              <a:rPr lang="en-US" sz="1200" dirty="0">
                <a:solidFill>
                  <a:srgbClr val="000000"/>
                </a:solidFill>
                <a:latin typeface="Times"/>
              </a:rPr>
              <a:t>/earth104/node/1258</a:t>
            </a:r>
          </a:p>
        </p:txBody>
      </p:sp>
    </p:spTree>
    <p:extLst>
      <p:ext uri="{BB962C8B-B14F-4D97-AF65-F5344CB8AC3E}">
        <p14:creationId xmlns:p14="http://schemas.microsoft.com/office/powerpoint/2010/main" val="25231584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2338" name="Picture 1026" descr="R_herc_Gis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6638" y="0"/>
            <a:ext cx="453072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0" y="181131"/>
            <a:ext cx="2222676" cy="6370974"/>
          </a:xfrm>
          <a:prstGeom prst="rect">
            <a:avLst/>
          </a:prstGeom>
          <a:noFill/>
        </p:spPr>
        <p:txBody>
          <a:bodyPr wrap="square" rtlCol="0">
            <a:spAutoFit/>
          </a:bodyPr>
          <a:lstStyle/>
          <a:p>
            <a:r>
              <a:rPr lang="en-US" sz="2400" dirty="0">
                <a:solidFill>
                  <a:srgbClr val="FFD4EC"/>
                </a:solidFill>
                <a:latin typeface="Arial"/>
                <a:ea typeface="ＭＳ Ｐゴシック"/>
                <a:cs typeface="ＭＳ Ｐゴシック"/>
              </a:rPr>
              <a:t>An arson investigator needs to know about natural fires. </a:t>
            </a:r>
            <a:endParaRPr lang="en-US" sz="2400" dirty="0" smtClean="0">
              <a:solidFill>
                <a:srgbClr val="FFD4EC"/>
              </a:solidFill>
              <a:latin typeface="Arial"/>
              <a:ea typeface="ＭＳ Ｐゴシック"/>
              <a:cs typeface="ＭＳ Ｐゴシック"/>
            </a:endParaRPr>
          </a:p>
          <a:p>
            <a:endParaRPr lang="en-US" sz="2400" dirty="0">
              <a:solidFill>
                <a:srgbClr val="FFD4EC"/>
              </a:solidFill>
              <a:latin typeface="Arial"/>
              <a:ea typeface="ＭＳ Ｐゴシック"/>
              <a:cs typeface="ＭＳ Ｐゴシック"/>
            </a:endParaRPr>
          </a:p>
          <a:p>
            <a:r>
              <a:rPr lang="en-US" sz="2400" dirty="0" smtClean="0">
                <a:solidFill>
                  <a:srgbClr val="FFD4EC"/>
                </a:solidFill>
                <a:latin typeface="Arial"/>
                <a:ea typeface="ＭＳ Ｐゴシック"/>
                <a:cs typeface="ＭＳ Ｐゴシック"/>
              </a:rPr>
              <a:t>We go to Greenland and Antarctica, and many other places, to learn history of climate from ice cores and other archives.</a:t>
            </a:r>
          </a:p>
          <a:p>
            <a:endParaRPr lang="en-US" sz="2400" dirty="0">
              <a:solidFill>
                <a:srgbClr val="FFD4EC"/>
              </a:solidFill>
              <a:latin typeface="Arial"/>
              <a:ea typeface="ＭＳ Ｐゴシック"/>
              <a:cs typeface="ＭＳ Ｐゴシック"/>
            </a:endParaRPr>
          </a:p>
          <a:p>
            <a:endParaRPr lang="en-US" sz="2400" dirty="0" smtClean="0">
              <a:solidFill>
                <a:srgbClr val="FFFF00"/>
              </a:solidFill>
              <a:latin typeface="Arial"/>
              <a:ea typeface="ＭＳ Ｐゴシック"/>
              <a:cs typeface="ＭＳ Ｐゴシック"/>
            </a:endParaRPr>
          </a:p>
        </p:txBody>
      </p:sp>
      <p:sp>
        <p:nvSpPr>
          <p:cNvPr id="3" name="TextBox 2"/>
          <p:cNvSpPr txBox="1"/>
          <p:nvPr/>
        </p:nvSpPr>
        <p:spPr>
          <a:xfrm>
            <a:off x="6837363" y="167940"/>
            <a:ext cx="2306637" cy="5170646"/>
          </a:xfrm>
          <a:prstGeom prst="rect">
            <a:avLst/>
          </a:prstGeom>
          <a:noFill/>
        </p:spPr>
        <p:txBody>
          <a:bodyPr wrap="square" rtlCol="0">
            <a:spAutoFit/>
          </a:bodyPr>
          <a:lstStyle/>
          <a:p>
            <a:endParaRPr lang="en-US" sz="2400" dirty="0">
              <a:solidFill>
                <a:srgbClr val="FFFF00"/>
              </a:solidFill>
              <a:latin typeface="Arial"/>
              <a:ea typeface="ＭＳ Ｐゴシック"/>
              <a:cs typeface="ＭＳ Ｐゴシック"/>
            </a:endParaRPr>
          </a:p>
          <a:p>
            <a:endParaRPr lang="en-US" sz="2400" dirty="0">
              <a:solidFill>
                <a:srgbClr val="FFD4EC"/>
              </a:solidFill>
              <a:latin typeface="Arial"/>
              <a:ea typeface="ＭＳ Ｐゴシック"/>
              <a:cs typeface="ＭＳ Ｐゴシック"/>
            </a:endParaRPr>
          </a:p>
          <a:p>
            <a:r>
              <a:rPr lang="en-US" sz="2400" dirty="0" smtClean="0">
                <a:solidFill>
                  <a:srgbClr val="FFD4EC"/>
                </a:solidFill>
                <a:latin typeface="Arial"/>
                <a:ea typeface="ＭＳ Ｐゴシック"/>
                <a:cs typeface="ＭＳ Ｐゴシック"/>
              </a:rPr>
              <a:t>Knowledge of natural climate changes gives very high confidence the changes now occurring are mainly human-caused, and could become much bigger. </a:t>
            </a:r>
            <a:endParaRPr lang="en-US" sz="2400" dirty="0">
              <a:solidFill>
                <a:srgbClr val="FFD4EC"/>
              </a:solidFill>
              <a:latin typeface="Arial"/>
              <a:ea typeface="ＭＳ Ｐゴシック"/>
              <a:cs typeface="ＭＳ Ｐゴシック"/>
            </a:endParaRPr>
          </a:p>
          <a:p>
            <a:endParaRPr lang="en-US" dirty="0">
              <a:solidFill>
                <a:srgbClr val="FFD4EC"/>
              </a:solidFill>
              <a:latin typeface="Arial"/>
              <a:ea typeface="ＭＳ Ｐゴシック"/>
              <a:cs typeface="ＭＳ Ｐゴシック"/>
            </a:endParaRPr>
          </a:p>
        </p:txBody>
      </p:sp>
    </p:spTree>
    <p:extLst>
      <p:ext uri="{BB962C8B-B14F-4D97-AF65-F5344CB8AC3E}">
        <p14:creationId xmlns:p14="http://schemas.microsoft.com/office/powerpoint/2010/main" val="3256709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917702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8" y="0"/>
            <a:ext cx="9110132" cy="5811983"/>
          </a:xfrm>
          <a:prstGeom prst="rect">
            <a:avLst/>
          </a:prstGeom>
        </p:spPr>
      </p:pic>
      <p:sp>
        <p:nvSpPr>
          <p:cNvPr id="3" name="TextBox 2"/>
          <p:cNvSpPr txBox="1"/>
          <p:nvPr/>
        </p:nvSpPr>
        <p:spPr>
          <a:xfrm>
            <a:off x="33868" y="5811983"/>
            <a:ext cx="9110132" cy="1384995"/>
          </a:xfrm>
          <a:prstGeom prst="rect">
            <a:avLst/>
          </a:prstGeom>
          <a:noFill/>
        </p:spPr>
        <p:txBody>
          <a:bodyPr wrap="square" rtlCol="0">
            <a:spAutoFit/>
          </a:bodyPr>
          <a:lstStyle/>
          <a:p>
            <a:r>
              <a:rPr lang="en-US" sz="1200" dirty="0">
                <a:solidFill>
                  <a:srgbClr val="000000"/>
                </a:solidFill>
                <a:latin typeface="Arial"/>
                <a:ea typeface="ＭＳ Ｐゴシック"/>
                <a:cs typeface="ＭＳ Ｐゴシック"/>
                <a:hlinkClick r:id="rId3"/>
              </a:rPr>
              <a:t>http://www.democraticunderground.com/discuss/duboard.php?az=view_all&amp;address=</a:t>
            </a:r>
            <a:r>
              <a:rPr lang="en-US" sz="1200" dirty="0" smtClean="0">
                <a:solidFill>
                  <a:srgbClr val="000000"/>
                </a:solidFill>
                <a:latin typeface="Arial"/>
                <a:ea typeface="ＭＳ Ｐゴシック"/>
                <a:cs typeface="ＭＳ Ｐゴシック"/>
                <a:hlinkClick r:id="rId3"/>
              </a:rPr>
              <a:t>389x3899732</a:t>
            </a:r>
            <a:endParaRPr lang="en-US" sz="1200" dirty="0" smtClean="0">
              <a:solidFill>
                <a:srgbClr val="000000"/>
              </a:solidFill>
              <a:latin typeface="Arial"/>
              <a:ea typeface="ＭＳ Ｐゴシック"/>
              <a:cs typeface="ＭＳ Ｐゴシック"/>
            </a:endParaRPr>
          </a:p>
          <a:p>
            <a:r>
              <a:rPr lang="en-US" b="1" dirty="0">
                <a:solidFill>
                  <a:srgbClr val="000000"/>
                </a:solidFill>
                <a:latin typeface="Arial"/>
                <a:ea typeface="ＭＳ Ｐゴシック"/>
                <a:cs typeface="ＭＳ Ｐゴシック"/>
              </a:rPr>
              <a:t>A New Orleans Police Department officer peers over the Industrial Canal levee</a:t>
            </a:r>
          </a:p>
          <a:p>
            <a:r>
              <a:rPr lang="en-US" b="1" dirty="0">
                <a:solidFill>
                  <a:srgbClr val="000000"/>
                </a:solidFill>
                <a:latin typeface="Arial"/>
                <a:ea typeface="ＭＳ Ｐゴシック"/>
                <a:cs typeface="ＭＳ Ｐゴシック"/>
              </a:rPr>
              <a:t>wall from the lower 9th Ward at the high water driven in by Hurricane Gustav.</a:t>
            </a:r>
          </a:p>
          <a:p>
            <a:r>
              <a:rPr lang="en-US" b="1" dirty="0">
                <a:solidFill>
                  <a:srgbClr val="000000"/>
                </a:solidFill>
                <a:latin typeface="Arial"/>
                <a:ea typeface="ＭＳ Ｐゴシック"/>
                <a:cs typeface="ＭＳ Ｐゴシック"/>
              </a:rPr>
              <a:t>In the background, upper right is the flooded offices of Southern Scrap.</a:t>
            </a:r>
            <a:endParaRPr lang="en-US" dirty="0" smtClean="0">
              <a:solidFill>
                <a:srgbClr val="000000"/>
              </a:solidFill>
              <a:latin typeface="Arial"/>
              <a:ea typeface="ＭＳ Ｐゴシック"/>
              <a:cs typeface="ＭＳ Ｐゴシック"/>
            </a:endParaRPr>
          </a:p>
          <a:p>
            <a:endParaRPr lang="en-US" dirty="0">
              <a:solidFill>
                <a:srgbClr val="000000"/>
              </a:solidFill>
              <a:latin typeface="Arial"/>
              <a:ea typeface="ＭＳ Ｐゴシック"/>
              <a:cs typeface="ＭＳ Ｐゴシック"/>
            </a:endParaRPr>
          </a:p>
        </p:txBody>
      </p:sp>
      <p:sp>
        <p:nvSpPr>
          <p:cNvPr id="4" name="TextBox 3"/>
          <p:cNvSpPr txBox="1"/>
          <p:nvPr/>
        </p:nvSpPr>
        <p:spPr>
          <a:xfrm>
            <a:off x="172451" y="1081914"/>
            <a:ext cx="4797369" cy="1384995"/>
          </a:xfrm>
          <a:prstGeom prst="rect">
            <a:avLst/>
          </a:prstGeom>
          <a:noFill/>
        </p:spPr>
        <p:txBody>
          <a:bodyPr wrap="square" rtlCol="0">
            <a:spAutoFit/>
          </a:bodyPr>
          <a:lstStyle/>
          <a:p>
            <a:r>
              <a:rPr lang="en-US" sz="2800" dirty="0" smtClean="0">
                <a:solidFill>
                  <a:srgbClr val="000000"/>
                </a:solidFill>
                <a:latin typeface="Arial"/>
                <a:ea typeface="ＭＳ Ｐゴシック"/>
                <a:cs typeface="ＭＳ Ｐゴシック"/>
              </a:rPr>
              <a:t>Even a little sea-level rise might matter in some cases. We might cause a lot. </a:t>
            </a:r>
            <a:endParaRPr lang="en-US" sz="2800" dirty="0">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851486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3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0"/>
            <a:ext cx="9144000" cy="6858000"/>
          </a:xfrm>
          <a:prstGeom prst="rect">
            <a:avLst/>
          </a:prstGeom>
        </p:spPr>
      </p:pic>
      <p:sp>
        <p:nvSpPr>
          <p:cNvPr id="3" name="TextBox 2"/>
          <p:cNvSpPr txBox="1"/>
          <p:nvPr/>
        </p:nvSpPr>
        <p:spPr>
          <a:xfrm>
            <a:off x="4275986" y="3410326"/>
            <a:ext cx="4742377" cy="1815882"/>
          </a:xfrm>
          <a:prstGeom prst="rect">
            <a:avLst/>
          </a:prstGeom>
          <a:solidFill>
            <a:schemeClr val="bg1"/>
          </a:solidFill>
        </p:spPr>
        <p:txBody>
          <a:bodyPr wrap="square" rtlCol="0">
            <a:spAutoFit/>
          </a:bodyPr>
          <a:lstStyle/>
          <a:p>
            <a:pPr marL="457200" indent="-457200" defTabSz="456915">
              <a:buFont typeface="Wingdings" charset="0"/>
              <a:buChar char="à"/>
            </a:pPr>
            <a:r>
              <a:rPr lang="en-US" sz="2800" dirty="0" smtClean="0">
                <a:solidFill>
                  <a:srgbClr val="660066"/>
                </a:solidFill>
                <a:latin typeface="Calibri"/>
                <a:sym typeface="Wingdings"/>
              </a:rPr>
              <a:t>Living so we can live well</a:t>
            </a:r>
            <a:endParaRPr lang="en-US" sz="2800" dirty="0">
              <a:solidFill>
                <a:srgbClr val="660066"/>
              </a:solidFill>
              <a:latin typeface="Calibri"/>
              <a:sym typeface="Wingdings"/>
            </a:endParaRPr>
          </a:p>
          <a:p>
            <a:pPr marL="285750" indent="-285750" defTabSz="456915">
              <a:buFont typeface="Wingdings" charset="0"/>
              <a:buChar char="à"/>
            </a:pPr>
            <a:r>
              <a:rPr lang="en-US" sz="2800" dirty="0">
                <a:solidFill>
                  <a:srgbClr val="660066"/>
                </a:solidFill>
                <a:latin typeface="Calibri"/>
                <a:sym typeface="Wingdings"/>
              </a:rPr>
              <a:t> And </a:t>
            </a:r>
            <a:r>
              <a:rPr lang="en-US" sz="2800" dirty="0" smtClean="0">
                <a:solidFill>
                  <a:srgbClr val="660066"/>
                </a:solidFill>
                <a:latin typeface="Calibri"/>
                <a:sym typeface="Wingdings"/>
              </a:rPr>
              <a:t>so can our grandkids</a:t>
            </a:r>
            <a:endParaRPr lang="en-US" sz="2800" dirty="0">
              <a:solidFill>
                <a:srgbClr val="660066"/>
              </a:solidFill>
              <a:latin typeface="Calibri"/>
              <a:sym typeface="Wingdings"/>
            </a:endParaRPr>
          </a:p>
          <a:p>
            <a:pPr marL="285750" indent="-285750" defTabSz="456915">
              <a:buFont typeface="Wingdings" charset="0"/>
              <a:buChar char="à"/>
            </a:pPr>
            <a:r>
              <a:rPr lang="en-US" sz="2800" dirty="0">
                <a:solidFill>
                  <a:srgbClr val="660066"/>
                </a:solidFill>
                <a:latin typeface="Calibri"/>
                <a:sym typeface="Wingdings"/>
              </a:rPr>
              <a:t> </a:t>
            </a:r>
            <a:r>
              <a:rPr lang="en-US" sz="2800" dirty="0" smtClean="0">
                <a:solidFill>
                  <a:srgbClr val="660066"/>
                </a:solidFill>
                <a:latin typeface="Calibri"/>
                <a:sym typeface="Wingdings"/>
              </a:rPr>
              <a:t>And their grandkids</a:t>
            </a:r>
          </a:p>
          <a:p>
            <a:pPr marL="285750" indent="-285750" defTabSz="456915">
              <a:buFont typeface="Wingdings" charset="0"/>
              <a:buChar char="à"/>
            </a:pPr>
            <a:r>
              <a:rPr lang="en-US" sz="2800" dirty="0">
                <a:solidFill>
                  <a:srgbClr val="660066"/>
                </a:solidFill>
                <a:latin typeface="Calibri"/>
                <a:sym typeface="Wingdings"/>
              </a:rPr>
              <a:t> </a:t>
            </a:r>
            <a:r>
              <a:rPr lang="en-US" sz="2800" dirty="0" smtClean="0">
                <a:solidFill>
                  <a:srgbClr val="660066"/>
                </a:solidFill>
                <a:latin typeface="Calibri"/>
                <a:sym typeface="Wingdings"/>
              </a:rPr>
              <a:t>And other critters on Earth…</a:t>
            </a:r>
          </a:p>
        </p:txBody>
      </p:sp>
      <p:sp>
        <p:nvSpPr>
          <p:cNvPr id="4" name="TextBox 3"/>
          <p:cNvSpPr txBox="1"/>
          <p:nvPr/>
        </p:nvSpPr>
        <p:spPr>
          <a:xfrm>
            <a:off x="4275985" y="2800766"/>
            <a:ext cx="4742377" cy="646331"/>
          </a:xfrm>
          <a:prstGeom prst="rect">
            <a:avLst/>
          </a:prstGeom>
          <a:solidFill>
            <a:schemeClr val="bg1"/>
          </a:solidFill>
        </p:spPr>
        <p:txBody>
          <a:bodyPr wrap="square" rtlCol="0">
            <a:spAutoFit/>
          </a:bodyPr>
          <a:lstStyle/>
          <a:p>
            <a:r>
              <a:rPr lang="en-US" sz="3600" dirty="0" smtClean="0">
                <a:solidFill>
                  <a:srgbClr val="000090"/>
                </a:solidFill>
                <a:latin typeface="Calibri"/>
              </a:rPr>
              <a:t>Sustainability</a:t>
            </a:r>
            <a:endParaRPr lang="en-US" sz="3600" dirty="0">
              <a:solidFill>
                <a:prstClr val="black"/>
              </a:solidFill>
              <a:latin typeface="Calibri"/>
            </a:endParaRPr>
          </a:p>
        </p:txBody>
      </p:sp>
    </p:spTree>
    <p:extLst>
      <p:ext uri="{BB962C8B-B14F-4D97-AF65-F5344CB8AC3E}">
        <p14:creationId xmlns:p14="http://schemas.microsoft.com/office/powerpoint/2010/main" val="1049597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748" y="941749"/>
            <a:ext cx="7235284" cy="5416868"/>
          </a:xfrm>
          <a:prstGeom prst="rect">
            <a:avLst/>
          </a:prstGeom>
          <a:noFill/>
        </p:spPr>
        <p:txBody>
          <a:bodyPr wrap="square" rtlCol="0">
            <a:spAutoFit/>
          </a:bodyPr>
          <a:lstStyle/>
          <a:p>
            <a:r>
              <a:rPr lang="en-US" sz="4000" dirty="0" smtClean="0">
                <a:solidFill>
                  <a:srgbClr val="000000"/>
                </a:solidFill>
                <a:latin typeface="Arial"/>
                <a:ea typeface="ＭＳ Ｐゴシック"/>
                <a:cs typeface="ＭＳ Ｐゴシック"/>
              </a:rPr>
              <a:t>Averaged over the world</a:t>
            </a:r>
          </a:p>
          <a:p>
            <a:endParaRPr lang="en-US" sz="4000" dirty="0">
              <a:solidFill>
                <a:srgbClr val="000000"/>
              </a:solidFill>
              <a:latin typeface="Arial"/>
              <a:ea typeface="ＭＳ Ｐゴシック"/>
              <a:cs typeface="ＭＳ Ｐゴシック"/>
            </a:endParaRPr>
          </a:p>
          <a:p>
            <a:r>
              <a:rPr lang="en-US" sz="4000" dirty="0" smtClean="0">
                <a:solidFill>
                  <a:srgbClr val="000000"/>
                </a:solidFill>
                <a:latin typeface="Arial"/>
                <a:ea typeface="ＭＳ Ｐゴシック"/>
                <a:cs typeface="ＭＳ Ｐゴシック"/>
              </a:rPr>
              <a:t>Energy humans use: </a:t>
            </a:r>
          </a:p>
          <a:p>
            <a:r>
              <a:rPr lang="en-US" sz="4000" dirty="0">
                <a:solidFill>
                  <a:srgbClr val="000000"/>
                </a:solidFill>
                <a:latin typeface="Arial"/>
                <a:ea typeface="ＭＳ Ｐゴシック"/>
                <a:cs typeface="ＭＳ Ｐゴシック"/>
              </a:rPr>
              <a:t>	</a:t>
            </a:r>
            <a:r>
              <a:rPr lang="en-US" sz="4400" b="1" dirty="0" smtClean="0">
                <a:solidFill>
                  <a:srgbClr val="660066"/>
                </a:solidFill>
                <a:latin typeface="Arial"/>
                <a:ea typeface="ＭＳ Ｐゴシック"/>
                <a:cs typeface="ＭＳ Ｐゴシック"/>
              </a:rPr>
              <a:t>0.035</a:t>
            </a:r>
            <a:r>
              <a:rPr lang="en-US" sz="4400" dirty="0" smtClean="0">
                <a:solidFill>
                  <a:srgbClr val="000000"/>
                </a:solidFill>
                <a:latin typeface="Arial"/>
                <a:ea typeface="ＭＳ Ｐゴシック"/>
                <a:cs typeface="ＭＳ Ｐゴシック"/>
              </a:rPr>
              <a:t> </a:t>
            </a:r>
            <a:r>
              <a:rPr lang="en-US" sz="4400" b="1" dirty="0" smtClean="0">
                <a:solidFill>
                  <a:srgbClr val="660066"/>
                </a:solidFill>
                <a:latin typeface="Arial"/>
                <a:ea typeface="ＭＳ Ｐゴシック"/>
                <a:cs typeface="ＭＳ Ｐゴシック"/>
              </a:rPr>
              <a:t>W/m</a:t>
            </a:r>
            <a:r>
              <a:rPr lang="en-US" sz="4400" b="1" baseline="30000" dirty="0" smtClean="0">
                <a:solidFill>
                  <a:srgbClr val="660066"/>
                </a:solidFill>
                <a:latin typeface="Arial"/>
                <a:ea typeface="ＭＳ Ｐゴシック"/>
                <a:cs typeface="ＭＳ Ｐゴシック"/>
              </a:rPr>
              <a:t>2</a:t>
            </a:r>
          </a:p>
          <a:p>
            <a:endParaRPr lang="en-US" sz="4000" dirty="0">
              <a:solidFill>
                <a:srgbClr val="000000"/>
              </a:solidFill>
              <a:latin typeface="Arial"/>
              <a:ea typeface="ＭＳ Ｐゴシック"/>
              <a:cs typeface="ＭＳ Ｐゴシック"/>
            </a:endParaRPr>
          </a:p>
          <a:p>
            <a:r>
              <a:rPr lang="en-US" sz="4000" dirty="0" smtClean="0">
                <a:solidFill>
                  <a:srgbClr val="000000"/>
                </a:solidFill>
                <a:latin typeface="Arial"/>
                <a:ea typeface="ＭＳ Ｐゴシック"/>
                <a:cs typeface="ＭＳ Ｐゴシック"/>
              </a:rPr>
              <a:t>Energy the Sun supplies: </a:t>
            </a:r>
          </a:p>
          <a:p>
            <a:r>
              <a:rPr lang="en-US" sz="4000" dirty="0">
                <a:solidFill>
                  <a:srgbClr val="000000"/>
                </a:solidFill>
                <a:latin typeface="Arial"/>
                <a:ea typeface="ＭＳ Ｐゴシック"/>
                <a:cs typeface="ＭＳ Ｐゴシック"/>
              </a:rPr>
              <a:t>	</a:t>
            </a:r>
            <a:r>
              <a:rPr lang="en-US" sz="4400" b="1" dirty="0" smtClean="0">
                <a:solidFill>
                  <a:srgbClr val="660066"/>
                </a:solidFill>
                <a:latin typeface="Arial"/>
                <a:ea typeface="ＭＳ Ｐゴシック"/>
                <a:cs typeface="ＭＳ Ｐゴシック"/>
              </a:rPr>
              <a:t>240 W/m</a:t>
            </a:r>
            <a:r>
              <a:rPr lang="en-US" sz="4400" b="1" baseline="30000" dirty="0" smtClean="0">
                <a:solidFill>
                  <a:srgbClr val="660066"/>
                </a:solidFill>
                <a:latin typeface="Arial"/>
                <a:ea typeface="ＭＳ Ｐゴシック"/>
                <a:cs typeface="ＭＳ Ｐゴシック"/>
              </a:rPr>
              <a:t>2</a:t>
            </a:r>
          </a:p>
          <a:p>
            <a:endParaRPr lang="en-US" sz="4000" dirty="0">
              <a:solidFill>
                <a:srgbClr val="000000"/>
              </a:solidFill>
              <a:latin typeface="Arial"/>
              <a:ea typeface="ＭＳ Ｐゴシック"/>
              <a:cs typeface="ＭＳ Ｐゴシック"/>
            </a:endParaRPr>
          </a:p>
          <a:p>
            <a:endParaRPr lang="en-US" dirty="0">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7497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2" descr="Cows &amp; turbines.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0" name="TextBox 5"/>
          <p:cNvSpPr txBox="1">
            <a:spLocks noChangeArrowheads="1"/>
          </p:cNvSpPr>
          <p:nvPr/>
        </p:nvSpPr>
        <p:spPr bwMode="auto">
          <a:xfrm>
            <a:off x="1716378" y="162648"/>
            <a:ext cx="5698371" cy="3754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altLang="ja-JP" sz="3200" b="1" dirty="0" smtClean="0">
                <a:solidFill>
                  <a:srgbClr val="FFFF66"/>
                </a:solidFill>
                <a:latin typeface="Calibri" charset="0"/>
              </a:rPr>
              <a:t>“As </a:t>
            </a:r>
            <a:r>
              <a:rPr lang="en-US" altLang="ja-JP" sz="3200" b="1" dirty="0">
                <a:solidFill>
                  <a:srgbClr val="FFFF66"/>
                </a:solidFill>
                <a:latin typeface="Calibri" charset="0"/>
              </a:rPr>
              <a:t>yet, the wind is an </a:t>
            </a:r>
            <a:r>
              <a:rPr lang="en-US" altLang="ja-JP" sz="3200" b="1" i="1" dirty="0">
                <a:solidFill>
                  <a:srgbClr val="FFFF66"/>
                </a:solidFill>
                <a:latin typeface="Calibri" charset="0"/>
              </a:rPr>
              <a:t>untamed, </a:t>
            </a:r>
            <a:r>
              <a:rPr lang="en-US" altLang="ja-JP" sz="3200" b="1" dirty="0">
                <a:solidFill>
                  <a:srgbClr val="FFFF66"/>
                </a:solidFill>
                <a:latin typeface="Calibri" charset="0"/>
              </a:rPr>
              <a:t>and</a:t>
            </a:r>
            <a:r>
              <a:rPr lang="en-US" altLang="ja-JP" sz="3200" b="1" i="1" dirty="0">
                <a:solidFill>
                  <a:srgbClr val="FFFF66"/>
                </a:solidFill>
                <a:latin typeface="Calibri" charset="0"/>
              </a:rPr>
              <a:t> unharnessed</a:t>
            </a:r>
            <a:r>
              <a:rPr lang="en-US" altLang="ja-JP" sz="3200" b="1" dirty="0">
                <a:solidFill>
                  <a:srgbClr val="FFFF66"/>
                </a:solidFill>
                <a:latin typeface="Calibri" charset="0"/>
              </a:rPr>
              <a:t> force; and quite possibly one of the greatest discoveries hereafter to be made, will be the taming and harnessing of it</a:t>
            </a:r>
            <a:r>
              <a:rPr lang="en-US" altLang="ja-JP" sz="3200" b="1" dirty="0" smtClean="0">
                <a:solidFill>
                  <a:srgbClr val="FFFF66"/>
                </a:solidFill>
                <a:latin typeface="Calibri" charset="0"/>
              </a:rPr>
              <a:t>.”  </a:t>
            </a:r>
            <a:r>
              <a:rPr lang="en-US" altLang="ja-JP" sz="3200" b="1" dirty="0" smtClean="0">
                <a:solidFill>
                  <a:srgbClr val="67FEFF"/>
                </a:solidFill>
                <a:latin typeface="Calibri" charset="0"/>
              </a:rPr>
              <a:t>—Abe Lincoln    </a:t>
            </a:r>
            <a:r>
              <a:rPr lang="en-US" altLang="ja-JP" sz="1400" i="1" dirty="0" smtClean="0">
                <a:solidFill>
                  <a:srgbClr val="000000"/>
                </a:solidFill>
              </a:rPr>
              <a:t>Discoveries </a:t>
            </a:r>
            <a:r>
              <a:rPr lang="en-US" altLang="ja-JP" sz="1400" i="1" dirty="0">
                <a:solidFill>
                  <a:srgbClr val="000000"/>
                </a:solidFill>
              </a:rPr>
              <a:t>and Inventions: A Lecture by </a:t>
            </a:r>
            <a:r>
              <a:rPr lang="en-US" altLang="ja-JP" sz="1400" b="1" i="1" dirty="0">
                <a:solidFill>
                  <a:srgbClr val="000000"/>
                </a:solidFill>
              </a:rPr>
              <a:t>Abraham Lincoln</a:t>
            </a:r>
            <a:r>
              <a:rPr lang="en-US" altLang="ja-JP" sz="1400" i="1" dirty="0">
                <a:solidFill>
                  <a:srgbClr val="000000"/>
                </a:solidFill>
              </a:rPr>
              <a:t> Delivered in 1860 (</a:t>
            </a:r>
            <a:r>
              <a:rPr lang="en-US" altLang="ja-JP" sz="1400" dirty="0">
                <a:solidFill>
                  <a:srgbClr val="000000"/>
                </a:solidFill>
              </a:rPr>
              <a:t>John</a:t>
            </a:r>
            <a:r>
              <a:rPr lang="en-US" altLang="ja-JP" sz="1400" i="1" dirty="0">
                <a:solidFill>
                  <a:srgbClr val="000000"/>
                </a:solidFill>
              </a:rPr>
              <a:t> </a:t>
            </a:r>
            <a:r>
              <a:rPr lang="en-US" altLang="ja-JP" sz="1400" dirty="0">
                <a:solidFill>
                  <a:srgbClr val="000000"/>
                </a:solidFill>
              </a:rPr>
              <a:t>Howell, San Francisco, 1915).</a:t>
            </a:r>
            <a:endParaRPr lang="en-US" altLang="ja-JP" sz="1400" dirty="0">
              <a:solidFill>
                <a:srgbClr val="FFCC66"/>
              </a:solidFill>
              <a:latin typeface="Comic Sans MS" charset="0"/>
            </a:endParaRPr>
          </a:p>
          <a:p>
            <a:pPr fontAlgn="base">
              <a:spcBef>
                <a:spcPct val="0"/>
              </a:spcBef>
              <a:spcAft>
                <a:spcPct val="0"/>
              </a:spcAft>
            </a:pPr>
            <a:endParaRPr lang="en-US" sz="1800" dirty="0">
              <a:solidFill>
                <a:srgbClr val="000000"/>
              </a:solidFill>
            </a:endParaRPr>
          </a:p>
        </p:txBody>
      </p:sp>
      <p:pic>
        <p:nvPicPr>
          <p:cNvPr id="17101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13713" y="6324600"/>
            <a:ext cx="1030287"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5224" y="5865877"/>
            <a:ext cx="7887538" cy="954107"/>
          </a:xfrm>
          <a:prstGeom prst="rect">
            <a:avLst/>
          </a:prstGeom>
          <a:noFill/>
        </p:spPr>
        <p:txBody>
          <a:bodyPr wrap="square" rtlCol="0">
            <a:spAutoFit/>
          </a:bodyPr>
          <a:lstStyle/>
          <a:p>
            <a:r>
              <a:rPr lang="en-US" sz="2800" b="1" dirty="0" smtClean="0">
                <a:solidFill>
                  <a:srgbClr val="000090"/>
                </a:solidFill>
                <a:latin typeface="Calibri"/>
              </a:rPr>
              <a:t>Wind farm on windy parts of plains and deserts would supply far more energy than humanity uses</a:t>
            </a:r>
            <a:endParaRPr lang="en-US" sz="2800" b="1" dirty="0">
              <a:solidFill>
                <a:srgbClr val="000090"/>
              </a:solidFill>
              <a:latin typeface="Calibri"/>
            </a:endParaRPr>
          </a:p>
        </p:txBody>
      </p:sp>
    </p:spTree>
    <p:extLst>
      <p:ext uri="{BB962C8B-B14F-4D97-AF65-F5344CB8AC3E}">
        <p14:creationId xmlns:p14="http://schemas.microsoft.com/office/powerpoint/2010/main" val="20875787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2" descr="Cows &amp; turbines.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0" name="TextBox 5"/>
          <p:cNvSpPr txBox="1">
            <a:spLocks noChangeArrowheads="1"/>
          </p:cNvSpPr>
          <p:nvPr/>
        </p:nvSpPr>
        <p:spPr bwMode="auto">
          <a:xfrm>
            <a:off x="1716378" y="162648"/>
            <a:ext cx="5698371" cy="381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altLang="ja-JP" sz="3200" b="1" dirty="0" smtClean="0">
                <a:solidFill>
                  <a:srgbClr val="FFFF66"/>
                </a:solidFill>
                <a:latin typeface="Calibri" charset="0"/>
              </a:rPr>
              <a:t>~5% of land for wind turbines to make “mailbox money”—more than $5k/turbine/</a:t>
            </a:r>
            <a:r>
              <a:rPr lang="en-US" altLang="ja-JP" sz="3200" b="1" dirty="0" err="1" smtClean="0">
                <a:solidFill>
                  <a:srgbClr val="FFFF66"/>
                </a:solidFill>
                <a:latin typeface="Calibri" charset="0"/>
              </a:rPr>
              <a:t>yr</a:t>
            </a:r>
            <a:r>
              <a:rPr lang="en-US" altLang="ja-JP" sz="3200" b="1" dirty="0" smtClean="0">
                <a:solidFill>
                  <a:srgbClr val="FFFF66"/>
                </a:solidFill>
                <a:latin typeface="Calibri" charset="0"/>
              </a:rPr>
              <a:t>, with the rest of the land for “normal” agriculture—even ranchers who don’t believe in climate change do believe in wind energy! </a:t>
            </a:r>
            <a:endParaRPr lang="en-US" altLang="ja-JP" sz="1400" dirty="0">
              <a:solidFill>
                <a:srgbClr val="FFCC66"/>
              </a:solidFill>
              <a:latin typeface="Comic Sans MS" charset="0"/>
            </a:endParaRPr>
          </a:p>
          <a:p>
            <a:pPr fontAlgn="base">
              <a:spcBef>
                <a:spcPct val="0"/>
              </a:spcBef>
              <a:spcAft>
                <a:spcPct val="0"/>
              </a:spcAft>
            </a:pPr>
            <a:endParaRPr lang="en-US" sz="1800" dirty="0">
              <a:solidFill>
                <a:srgbClr val="000000"/>
              </a:solidFill>
            </a:endParaRPr>
          </a:p>
        </p:txBody>
      </p:sp>
      <p:pic>
        <p:nvPicPr>
          <p:cNvPr id="17101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13713" y="6324600"/>
            <a:ext cx="1030287"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55224" y="5865877"/>
            <a:ext cx="7887538" cy="954107"/>
          </a:xfrm>
          <a:prstGeom prst="rect">
            <a:avLst/>
          </a:prstGeom>
          <a:noFill/>
        </p:spPr>
        <p:txBody>
          <a:bodyPr wrap="square" rtlCol="0">
            <a:spAutoFit/>
          </a:bodyPr>
          <a:lstStyle/>
          <a:p>
            <a:r>
              <a:rPr lang="en-US" sz="2800" b="1" dirty="0" smtClean="0">
                <a:solidFill>
                  <a:srgbClr val="000090"/>
                </a:solidFill>
                <a:latin typeface="Calibri"/>
              </a:rPr>
              <a:t>Wind farm on windy parts of plains and deserts would supply far more energy than humanity uses</a:t>
            </a:r>
            <a:endParaRPr lang="en-US" sz="2800" b="1" dirty="0">
              <a:solidFill>
                <a:srgbClr val="000090"/>
              </a:solidFill>
              <a:latin typeface="Calibri"/>
            </a:endParaRPr>
          </a:p>
        </p:txBody>
      </p:sp>
    </p:spTree>
    <p:extLst>
      <p:ext uri="{BB962C8B-B14F-4D97-AF65-F5344CB8AC3E}">
        <p14:creationId xmlns:p14="http://schemas.microsoft.com/office/powerpoint/2010/main" val="27012292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23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3" name="TextBox 2"/>
          <p:cNvSpPr txBox="1"/>
          <p:nvPr/>
        </p:nvSpPr>
        <p:spPr>
          <a:xfrm>
            <a:off x="4556126" y="3547989"/>
            <a:ext cx="4587874" cy="646331"/>
          </a:xfrm>
          <a:prstGeom prst="rect">
            <a:avLst/>
          </a:prstGeom>
          <a:solidFill>
            <a:schemeClr val="bg1"/>
          </a:solidFill>
        </p:spPr>
        <p:txBody>
          <a:bodyPr wrap="square" rtlCol="0">
            <a:spAutoFit/>
          </a:bodyPr>
          <a:lstStyle/>
          <a:p>
            <a:r>
              <a:rPr lang="en-US" sz="3600" dirty="0" smtClean="0">
                <a:solidFill>
                  <a:srgbClr val="000090"/>
                </a:solidFill>
                <a:latin typeface="Calibri"/>
              </a:rPr>
              <a:t>Fantastic opportunities</a:t>
            </a:r>
            <a:endParaRPr lang="en-US" sz="3600" dirty="0">
              <a:solidFill>
                <a:prstClr val="black"/>
              </a:solidFill>
              <a:latin typeface="Calibri"/>
            </a:endParaRPr>
          </a:p>
        </p:txBody>
      </p:sp>
      <p:sp>
        <p:nvSpPr>
          <p:cNvPr id="5" name="TextBox 4"/>
          <p:cNvSpPr txBox="1"/>
          <p:nvPr/>
        </p:nvSpPr>
        <p:spPr>
          <a:xfrm>
            <a:off x="4556126" y="4180602"/>
            <a:ext cx="4587874" cy="2677656"/>
          </a:xfrm>
          <a:prstGeom prst="rect">
            <a:avLst/>
          </a:prstGeom>
          <a:solidFill>
            <a:schemeClr val="bg1"/>
          </a:solidFill>
        </p:spPr>
        <p:txBody>
          <a:bodyPr wrap="square" rtlCol="0">
            <a:spAutoFit/>
          </a:bodyPr>
          <a:lstStyle/>
          <a:p>
            <a:pPr defTabSz="456915"/>
            <a:r>
              <a:rPr lang="en-US" sz="2800" dirty="0" smtClean="0">
                <a:solidFill>
                  <a:srgbClr val="660066"/>
                </a:solidFill>
                <a:latin typeface="Calibri"/>
                <a:sym typeface="Wingdings"/>
              </a:rPr>
              <a:t> A sustainable future</a:t>
            </a:r>
          </a:p>
          <a:p>
            <a:pPr marL="285750" indent="-285750" defTabSz="456915">
              <a:buFont typeface="Wingdings" charset="0"/>
              <a:buChar char="à"/>
            </a:pPr>
            <a:r>
              <a:rPr lang="en-US" sz="2800" dirty="0">
                <a:solidFill>
                  <a:srgbClr val="660066"/>
                </a:solidFill>
                <a:latin typeface="Calibri"/>
                <a:sym typeface="Wingdings"/>
              </a:rPr>
              <a:t> </a:t>
            </a:r>
            <a:r>
              <a:rPr lang="en-US" sz="2800" dirty="0" smtClean="0">
                <a:solidFill>
                  <a:srgbClr val="660066"/>
                </a:solidFill>
                <a:latin typeface="Calibri"/>
                <a:sym typeface="Wingdings"/>
              </a:rPr>
              <a:t>Energy for everyone</a:t>
            </a:r>
          </a:p>
          <a:p>
            <a:pPr marL="285750" indent="-285750" defTabSz="456915">
              <a:buFont typeface="Wingdings" charset="0"/>
              <a:buChar char="à"/>
            </a:pPr>
            <a:r>
              <a:rPr lang="en-US" sz="2800" dirty="0">
                <a:solidFill>
                  <a:srgbClr val="660066"/>
                </a:solidFill>
                <a:latin typeface="Calibri"/>
                <a:sym typeface="Wingdings"/>
              </a:rPr>
              <a:t> </a:t>
            </a:r>
            <a:r>
              <a:rPr lang="en-US" sz="2800" dirty="0" smtClean="0">
                <a:solidFill>
                  <a:srgbClr val="660066"/>
                </a:solidFill>
                <a:latin typeface="Calibri"/>
                <a:sym typeface="Wingdings"/>
              </a:rPr>
              <a:t>Better economy</a:t>
            </a:r>
          </a:p>
          <a:p>
            <a:pPr marL="285750" indent="-285750" defTabSz="456915">
              <a:buFont typeface="Wingdings" charset="0"/>
              <a:buChar char="à"/>
            </a:pPr>
            <a:r>
              <a:rPr lang="en-US" sz="2800" dirty="0" smtClean="0">
                <a:solidFill>
                  <a:srgbClr val="660066"/>
                </a:solidFill>
                <a:latin typeface="Calibri"/>
                <a:sym typeface="Wingdings"/>
              </a:rPr>
              <a:t> Better environment</a:t>
            </a:r>
          </a:p>
          <a:p>
            <a:pPr marL="285750" indent="-285750" defTabSz="456915">
              <a:buFont typeface="Wingdings" charset="0"/>
              <a:buChar char="à"/>
            </a:pPr>
            <a:r>
              <a:rPr lang="en-US" sz="2800" dirty="0" smtClean="0">
                <a:solidFill>
                  <a:srgbClr val="660066"/>
                </a:solidFill>
                <a:latin typeface="Calibri"/>
                <a:sym typeface="Wingdings"/>
              </a:rPr>
              <a:t> Better with Golden Rule</a:t>
            </a:r>
          </a:p>
          <a:p>
            <a:pPr defTabSz="456915"/>
            <a:endParaRPr lang="en-US" sz="2800" dirty="0" smtClean="0">
              <a:solidFill>
                <a:srgbClr val="660066"/>
              </a:solidFill>
              <a:latin typeface="Calibri"/>
              <a:sym typeface="Wingdings"/>
            </a:endParaRPr>
          </a:p>
        </p:txBody>
      </p:sp>
    </p:spTree>
    <p:extLst>
      <p:ext uri="{BB962C8B-B14F-4D97-AF65-F5344CB8AC3E}">
        <p14:creationId xmlns:p14="http://schemas.microsoft.com/office/powerpoint/2010/main" val="2454185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627254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219200" y="190500"/>
            <a:ext cx="7086600" cy="1143000"/>
          </a:xfrm>
        </p:spPr>
        <p:txBody>
          <a:bodyPr/>
          <a:lstStyle/>
          <a:p>
            <a:pPr eaLnBrk="1" hangingPunct="1"/>
            <a:r>
              <a:rPr lang="en-US">
                <a:solidFill>
                  <a:srgbClr val="FFFF66"/>
                </a:solidFill>
                <a:latin typeface="Comic Sans MS" charset="0"/>
                <a:ea typeface="ＭＳ Ｐゴシック" charset="0"/>
                <a:cs typeface="ＭＳ Ｐゴシック" charset="0"/>
              </a:rPr>
              <a:t>Sustainability</a:t>
            </a:r>
          </a:p>
        </p:txBody>
      </p:sp>
      <p:sp>
        <p:nvSpPr>
          <p:cNvPr id="41987" name="Rectangle 3"/>
          <p:cNvSpPr>
            <a:spLocks noGrp="1" noChangeArrowheads="1"/>
          </p:cNvSpPr>
          <p:nvPr>
            <p:ph type="body" idx="1"/>
          </p:nvPr>
        </p:nvSpPr>
        <p:spPr>
          <a:xfrm>
            <a:off x="228600" y="1295400"/>
            <a:ext cx="8915400" cy="5105400"/>
          </a:xfrm>
        </p:spPr>
        <p:txBody>
          <a:bodyPr/>
          <a:lstStyle/>
          <a:p>
            <a:pPr eaLnBrk="1" hangingPunct="1">
              <a:spcBef>
                <a:spcPts val="1363"/>
              </a:spcBef>
            </a:pPr>
            <a:r>
              <a:rPr lang="en-US" dirty="0" smtClean="0">
                <a:latin typeface="Comic Sans MS" charset="0"/>
                <a:ea typeface="ＭＳ Ｐゴシック" charset="0"/>
                <a:cs typeface="ＭＳ Ｐゴシック" charset="0"/>
              </a:rPr>
              <a:t>If we had more time, we’d go over history:</a:t>
            </a:r>
            <a:endParaRPr lang="en-US" dirty="0">
              <a:latin typeface="Comic Sans MS" charset="0"/>
              <a:ea typeface="ＭＳ Ｐゴシック" charset="0"/>
              <a:cs typeface="ＭＳ Ｐゴシック" charset="0"/>
            </a:endParaRPr>
          </a:p>
          <a:p>
            <a:pPr eaLnBrk="1" hangingPunct="1">
              <a:spcBef>
                <a:spcPts val="1363"/>
              </a:spcBef>
              <a:buFont typeface="Wingdings" charset="0"/>
              <a:buChar char="à"/>
            </a:pPr>
            <a:r>
              <a:rPr lang="en-US" dirty="0" smtClean="0">
                <a:solidFill>
                  <a:srgbClr val="FFCCFF"/>
                </a:solidFill>
                <a:latin typeface="Comic Sans MS" charset="0"/>
                <a:ea typeface="ＭＳ Ｐゴシック" charset="0"/>
                <a:cs typeface="ＭＳ Ｐゴシック" charset="0"/>
                <a:sym typeface="Wingdings" charset="0"/>
              </a:rPr>
              <a:t>Earth rather clearly was overpopulated with a few million hunter-gatherers</a:t>
            </a:r>
            <a:endParaRPr lang="en-US" dirty="0">
              <a:solidFill>
                <a:srgbClr val="FFCCFF"/>
              </a:solidFill>
              <a:latin typeface="Comic Sans MS" charset="0"/>
              <a:ea typeface="ＭＳ Ｐゴシック" charset="0"/>
              <a:cs typeface="ＭＳ Ｐゴシック" charset="0"/>
            </a:endParaRPr>
          </a:p>
          <a:p>
            <a:pPr eaLnBrk="1" hangingPunct="1">
              <a:spcBef>
                <a:spcPts val="1363"/>
              </a:spcBef>
              <a:buFont typeface="Wingdings" charset="0"/>
              <a:buChar char="à"/>
            </a:pPr>
            <a:r>
              <a:rPr lang="en-US" dirty="0" smtClean="0">
                <a:solidFill>
                  <a:srgbClr val="66FFFF"/>
                </a:solidFill>
                <a:latin typeface="Comic Sans MS" charset="0"/>
                <a:ea typeface="ＭＳ Ｐゴシック" charset="0"/>
                <a:cs typeface="ＭＳ Ｐゴシック" charset="0"/>
              </a:rPr>
              <a:t>Who were contributing to extinctions of their food 10,000 years ago</a:t>
            </a:r>
            <a:endParaRPr lang="en-US" dirty="0">
              <a:solidFill>
                <a:srgbClr val="66FFFF"/>
              </a:solidFill>
              <a:latin typeface="Comic Sans MS" charset="0"/>
              <a:ea typeface="ＭＳ Ｐゴシック" charset="0"/>
              <a:cs typeface="ＭＳ Ｐゴシック" charset="0"/>
            </a:endParaRPr>
          </a:p>
          <a:p>
            <a:pPr eaLnBrk="1" hangingPunct="1">
              <a:spcBef>
                <a:spcPts val="1363"/>
              </a:spcBef>
              <a:buFont typeface="Wingdings" charset="0"/>
              <a:buChar char="à"/>
            </a:pPr>
            <a:r>
              <a:rPr lang="en-US" dirty="0" smtClean="0">
                <a:solidFill>
                  <a:srgbClr val="CCFF66"/>
                </a:solidFill>
                <a:latin typeface="Comic Sans MS" charset="0"/>
                <a:ea typeface="ＭＳ Ｐゴシック" charset="0"/>
                <a:cs typeface="ＭＳ Ｐゴシック" charset="0"/>
              </a:rPr>
              <a:t>But we learned</a:t>
            </a:r>
            <a:r>
              <a:rPr lang="en-US" dirty="0">
                <a:solidFill>
                  <a:srgbClr val="CCFF66"/>
                </a:solidFill>
                <a:latin typeface="Comic Sans MS" charset="0"/>
                <a:ea typeface="ＭＳ Ｐゴシック" charset="0"/>
                <a:cs typeface="ＭＳ Ｐゴシック" charset="0"/>
              </a:rPr>
              <a:t> </a:t>
            </a:r>
            <a:r>
              <a:rPr lang="en-US" dirty="0" smtClean="0">
                <a:solidFill>
                  <a:srgbClr val="CCFF66"/>
                </a:solidFill>
                <a:latin typeface="Comic Sans MS" charset="0"/>
                <a:ea typeface="ＭＳ Ｐゴシック" charset="0"/>
                <a:cs typeface="ＭＳ Ｐゴシック" charset="0"/>
              </a:rPr>
              <a:t>and taught, grew and built</a:t>
            </a:r>
            <a:endParaRPr lang="en-US" dirty="0">
              <a:solidFill>
                <a:srgbClr val="CCFF66"/>
              </a:solidFill>
              <a:latin typeface="Comic Sans MS" charset="0"/>
              <a:ea typeface="ＭＳ Ｐゴシック" charset="0"/>
              <a:cs typeface="ＭＳ Ｐゴシック" charset="0"/>
            </a:endParaRPr>
          </a:p>
          <a:p>
            <a:pPr eaLnBrk="1" hangingPunct="1">
              <a:spcBef>
                <a:spcPts val="1363"/>
              </a:spcBef>
              <a:buFont typeface="Wingdings" charset="0"/>
              <a:buChar char="à"/>
            </a:pPr>
            <a:r>
              <a:rPr lang="en-US" dirty="0" smtClean="0">
                <a:solidFill>
                  <a:srgbClr val="FFC266"/>
                </a:solidFill>
                <a:latin typeface="Comic Sans MS" charset="0"/>
                <a:ea typeface="ＭＳ Ｐゴシック" charset="0"/>
                <a:cs typeface="ＭＳ Ｐゴシック" charset="0"/>
              </a:rPr>
              <a:t>So now we have more than 7 billion of us</a:t>
            </a:r>
          </a:p>
          <a:p>
            <a:pPr eaLnBrk="1" hangingPunct="1">
              <a:spcBef>
                <a:spcPts val="1363"/>
              </a:spcBef>
              <a:buFont typeface="Wingdings" charset="0"/>
              <a:buChar char="à"/>
            </a:pPr>
            <a:r>
              <a:rPr lang="en-US" dirty="0" smtClean="0">
                <a:solidFill>
                  <a:srgbClr val="CCFFCC"/>
                </a:solidFill>
                <a:latin typeface="Comic Sans MS" charset="0"/>
                <a:ea typeface="ＭＳ Ｐゴシック" charset="0"/>
                <a:cs typeface="ＭＳ Ｐゴシック" charset="0"/>
              </a:rPr>
              <a:t>Learning, teaching, building, growing, are NOT optional—you are essential</a:t>
            </a:r>
            <a:endParaRPr lang="en-US" dirty="0">
              <a:solidFill>
                <a:srgbClr val="CCFFCC"/>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75127753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219200" y="190500"/>
            <a:ext cx="7086600" cy="1143000"/>
          </a:xfrm>
        </p:spPr>
        <p:txBody>
          <a:bodyPr/>
          <a:lstStyle/>
          <a:p>
            <a:pPr eaLnBrk="1" hangingPunct="1"/>
            <a:r>
              <a:rPr lang="en-US">
                <a:solidFill>
                  <a:srgbClr val="FFFF66"/>
                </a:solidFill>
                <a:latin typeface="Comic Sans MS" charset="0"/>
                <a:ea typeface="ＭＳ Ｐゴシック" charset="0"/>
                <a:cs typeface="ＭＳ Ｐゴシック" charset="0"/>
              </a:rPr>
              <a:t>Sustainability</a:t>
            </a:r>
          </a:p>
        </p:txBody>
      </p:sp>
      <p:sp>
        <p:nvSpPr>
          <p:cNvPr id="41987" name="Rectangle 3"/>
          <p:cNvSpPr>
            <a:spLocks noGrp="1" noChangeArrowheads="1"/>
          </p:cNvSpPr>
          <p:nvPr>
            <p:ph type="body" idx="1"/>
          </p:nvPr>
        </p:nvSpPr>
        <p:spPr>
          <a:xfrm>
            <a:off x="228600" y="1295400"/>
            <a:ext cx="8915400" cy="5105400"/>
          </a:xfrm>
        </p:spPr>
        <p:txBody>
          <a:bodyPr/>
          <a:lstStyle/>
          <a:p>
            <a:pPr eaLnBrk="1" hangingPunct="1">
              <a:spcBef>
                <a:spcPts val="1363"/>
              </a:spcBef>
            </a:pPr>
            <a:r>
              <a:rPr lang="en-US" dirty="0">
                <a:latin typeface="Comic Sans MS" charset="0"/>
                <a:ea typeface="ＭＳ Ｐゴシック" charset="0"/>
                <a:cs typeface="ＭＳ Ｐゴシック" charset="0"/>
              </a:rPr>
              <a:t>Oversimplifying a lot, people choose to have just enough kids to replace themselves if, and only if, they:</a:t>
            </a:r>
          </a:p>
          <a:p>
            <a:pPr eaLnBrk="1" hangingPunct="1">
              <a:spcBef>
                <a:spcPts val="1363"/>
              </a:spcBef>
              <a:buFont typeface="Wingdings" charset="0"/>
              <a:buChar char="à"/>
            </a:pPr>
            <a:r>
              <a:rPr lang="en-US" dirty="0">
                <a:solidFill>
                  <a:srgbClr val="FFCCFF"/>
                </a:solidFill>
                <a:latin typeface="Comic Sans MS" charset="0"/>
                <a:ea typeface="ＭＳ Ｐゴシック" charset="0"/>
                <a:cs typeface="ＭＳ Ｐゴシック" charset="0"/>
                <a:sym typeface="Wingdings" charset="0"/>
              </a:rPr>
              <a:t>Are confident their children will survive;</a:t>
            </a:r>
            <a:endParaRPr lang="en-US" dirty="0">
              <a:solidFill>
                <a:srgbClr val="FFCCFF"/>
              </a:solidFill>
              <a:latin typeface="Comic Sans MS" charset="0"/>
              <a:ea typeface="ＭＳ Ｐゴシック" charset="0"/>
              <a:cs typeface="ＭＳ Ｐゴシック" charset="0"/>
            </a:endParaRPr>
          </a:p>
          <a:p>
            <a:pPr eaLnBrk="1" hangingPunct="1">
              <a:spcBef>
                <a:spcPts val="1363"/>
              </a:spcBef>
              <a:buFont typeface="Wingdings" charset="0"/>
              <a:buChar char="à"/>
            </a:pPr>
            <a:r>
              <a:rPr lang="en-US" dirty="0">
                <a:solidFill>
                  <a:srgbClr val="66FFFF"/>
                </a:solidFill>
                <a:latin typeface="Comic Sans MS" charset="0"/>
                <a:ea typeface="ＭＳ Ｐゴシック" charset="0"/>
                <a:cs typeface="ＭＳ Ｐゴシック" charset="0"/>
              </a:rPr>
              <a:t>Have choices about what to do in life.</a:t>
            </a:r>
          </a:p>
          <a:p>
            <a:pPr eaLnBrk="1" hangingPunct="1">
              <a:spcBef>
                <a:spcPts val="1363"/>
              </a:spcBef>
            </a:pPr>
            <a:r>
              <a:rPr lang="en-US" dirty="0">
                <a:solidFill>
                  <a:srgbClr val="CCFF66"/>
                </a:solidFill>
                <a:latin typeface="Comic Sans MS" charset="0"/>
                <a:ea typeface="ＭＳ Ｐゴシック" charset="0"/>
                <a:cs typeface="ＭＳ Ｐゴシック" charset="0"/>
              </a:rPr>
              <a:t>If we succeed in supplying these, </a:t>
            </a:r>
            <a:r>
              <a:rPr lang="en-US" dirty="0" smtClean="0">
                <a:solidFill>
                  <a:srgbClr val="CCFF66"/>
                </a:solidFill>
                <a:latin typeface="Comic Sans MS" charset="0"/>
                <a:ea typeface="ＭＳ Ｐゴシック" charset="0"/>
                <a:cs typeface="ＭＳ Ｐゴシック" charset="0"/>
              </a:rPr>
              <a:t>Earth’s </a:t>
            </a:r>
            <a:r>
              <a:rPr lang="en-US" dirty="0">
                <a:solidFill>
                  <a:srgbClr val="CCFF66"/>
                </a:solidFill>
                <a:latin typeface="Comic Sans MS" charset="0"/>
                <a:ea typeface="ＭＳ Ｐゴシック" charset="0"/>
                <a:cs typeface="ＭＳ Ｐゴシック" charset="0"/>
              </a:rPr>
              <a:t>population is projected to stabilize at 9 or 10 billion within a few decades;</a:t>
            </a:r>
          </a:p>
          <a:p>
            <a:pPr eaLnBrk="1" hangingPunct="1">
              <a:spcBef>
                <a:spcPts val="1363"/>
              </a:spcBef>
            </a:pPr>
            <a:r>
              <a:rPr lang="en-US" dirty="0">
                <a:solidFill>
                  <a:srgbClr val="FFC266"/>
                </a:solidFill>
                <a:latin typeface="Comic Sans MS" charset="0"/>
                <a:ea typeface="ＭＳ Ｐゴシック" charset="0"/>
                <a:cs typeface="ＭＳ Ｐゴシック" charset="0"/>
              </a:rPr>
              <a:t>If we </a:t>
            </a:r>
            <a:r>
              <a:rPr lang="en-US" dirty="0" smtClean="0">
                <a:solidFill>
                  <a:srgbClr val="FFC266"/>
                </a:solidFill>
                <a:latin typeface="Comic Sans MS" charset="0"/>
                <a:ea typeface="ＭＳ Ｐゴシック" charset="0"/>
                <a:cs typeface="ＭＳ Ｐゴシック" charset="0"/>
              </a:rPr>
              <a:t>don’t </a:t>
            </a:r>
            <a:r>
              <a:rPr lang="en-US" dirty="0">
                <a:solidFill>
                  <a:srgbClr val="FFC266"/>
                </a:solidFill>
                <a:latin typeface="Comic Sans MS" charset="0"/>
                <a:ea typeface="ＭＳ Ｐゴシック" charset="0"/>
                <a:cs typeface="ＭＳ Ｐゴシック" charset="0"/>
              </a:rPr>
              <a:t>supply these…?????</a:t>
            </a:r>
          </a:p>
        </p:txBody>
      </p:sp>
    </p:spTree>
    <p:extLst>
      <p:ext uri="{BB962C8B-B14F-4D97-AF65-F5344CB8AC3E}">
        <p14:creationId xmlns:p14="http://schemas.microsoft.com/office/powerpoint/2010/main" val="331397295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219200" y="190500"/>
            <a:ext cx="7086600" cy="1143000"/>
          </a:xfrm>
        </p:spPr>
        <p:txBody>
          <a:bodyPr/>
          <a:lstStyle/>
          <a:p>
            <a:pPr eaLnBrk="1" hangingPunct="1"/>
            <a:r>
              <a:rPr lang="en-US">
                <a:solidFill>
                  <a:srgbClr val="FFFF66"/>
                </a:solidFill>
                <a:latin typeface="Comic Sans MS" charset="0"/>
                <a:ea typeface="ＭＳ Ｐゴシック" charset="0"/>
                <a:cs typeface="ＭＳ Ｐゴシック" charset="0"/>
              </a:rPr>
              <a:t>Sustainability</a:t>
            </a:r>
          </a:p>
        </p:txBody>
      </p:sp>
      <p:sp>
        <p:nvSpPr>
          <p:cNvPr id="37891" name="Rectangle 3"/>
          <p:cNvSpPr>
            <a:spLocks noGrp="1" noChangeArrowheads="1"/>
          </p:cNvSpPr>
          <p:nvPr>
            <p:ph type="body" idx="1"/>
          </p:nvPr>
        </p:nvSpPr>
        <p:spPr>
          <a:xfrm>
            <a:off x="228600" y="1193800"/>
            <a:ext cx="8915400" cy="5105400"/>
          </a:xfrm>
        </p:spPr>
        <p:txBody>
          <a:bodyPr/>
          <a:lstStyle/>
          <a:p>
            <a:pPr eaLnBrk="1" hangingPunct="1">
              <a:spcBef>
                <a:spcPts val="1363"/>
              </a:spcBef>
            </a:pPr>
            <a:r>
              <a:rPr lang="en-US" dirty="0">
                <a:latin typeface="Comic Sans MS" charset="0"/>
                <a:ea typeface="ＭＳ Ｐゴシック" charset="0"/>
                <a:cs typeface="ＭＳ Ｐゴシック" charset="0"/>
              </a:rPr>
              <a:t>With about 7 billion of us on Earth, </a:t>
            </a:r>
            <a:r>
              <a:rPr lang="en-US" dirty="0" smtClean="0">
                <a:latin typeface="Comic Sans MS" charset="0"/>
                <a:ea typeface="ＭＳ Ｐゴシック" charset="0"/>
                <a:cs typeface="ＭＳ Ｐゴシック" charset="0"/>
              </a:rPr>
              <a:t>maybe  5 billion of us are doing well on this </a:t>
            </a:r>
            <a:endParaRPr lang="en-US" dirty="0">
              <a:latin typeface="Comic Sans MS" charset="0"/>
              <a:ea typeface="ＭＳ Ｐゴシック" charset="0"/>
              <a:cs typeface="ＭＳ Ｐゴシック" charset="0"/>
            </a:endParaRPr>
          </a:p>
          <a:p>
            <a:pPr eaLnBrk="1" hangingPunct="1">
              <a:spcBef>
                <a:spcPts val="1363"/>
              </a:spcBef>
            </a:pPr>
            <a:r>
              <a:rPr lang="en-US" dirty="0">
                <a:solidFill>
                  <a:srgbClr val="FFCCFF"/>
                </a:solidFill>
                <a:latin typeface="Comic Sans MS" charset="0"/>
                <a:ea typeface="ＭＳ Ｐゴシック" charset="0"/>
                <a:cs typeface="ＭＳ Ｐゴシック" charset="0"/>
              </a:rPr>
              <a:t>So sustainability requires doubling the number of people with choices in life, and confidence that their children will survive</a:t>
            </a:r>
          </a:p>
          <a:p>
            <a:pPr eaLnBrk="1" hangingPunct="1">
              <a:spcBef>
                <a:spcPts val="1363"/>
              </a:spcBef>
            </a:pPr>
            <a:r>
              <a:rPr lang="en-US" dirty="0">
                <a:solidFill>
                  <a:srgbClr val="66FFFF"/>
                </a:solidFill>
                <a:latin typeface="Comic Sans MS" charset="0"/>
                <a:ea typeface="ＭＳ Ｐゴシック" charset="0"/>
                <a:cs typeface="ＭＳ Ｐゴシック" charset="0"/>
              </a:rPr>
              <a:t>But, a lot of the support we use now is unsustainable; we are using up things that nature is not replacing fast enough to help</a:t>
            </a:r>
          </a:p>
          <a:p>
            <a:pPr eaLnBrk="1" hangingPunct="1">
              <a:spcBef>
                <a:spcPts val="1363"/>
              </a:spcBef>
            </a:pPr>
            <a:r>
              <a:rPr lang="en-US" dirty="0">
                <a:solidFill>
                  <a:srgbClr val="CCFF66"/>
                </a:solidFill>
                <a:latin typeface="Comic Sans MS" charset="0"/>
                <a:ea typeface="ＭＳ Ｐゴシック" charset="0"/>
                <a:cs typeface="ＭＳ Ｐゴシック" charset="0"/>
              </a:rPr>
              <a:t>Many </a:t>
            </a:r>
            <a:r>
              <a:rPr lang="en-US" dirty="0" smtClean="0">
                <a:solidFill>
                  <a:srgbClr val="CCFF66"/>
                </a:solidFill>
                <a:latin typeface="Comic Sans MS" charset="0"/>
                <a:ea typeface="ＭＳ Ｐゴシック" charset="0"/>
                <a:cs typeface="ＭＳ Ｐゴシック" charset="0"/>
              </a:rPr>
              <a:t>issues (food, water, soil, …).  I’ll do energy, but first, a cold interlude… </a:t>
            </a:r>
            <a:endParaRPr lang="en-US" dirty="0">
              <a:solidFill>
                <a:srgbClr val="CCFF66"/>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55025898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ing around sun and he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317583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256990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292531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2.xml><?xml version="1.0" encoding="utf-8"?>
<a:themeOverride xmlns:a="http://schemas.openxmlformats.org/drawingml/2006/main">
  <a:clrScheme name="">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3.xml><?xml version="1.0" encoding="utf-8"?>
<a:themeOverride xmlns:a="http://schemas.openxmlformats.org/drawingml/2006/main">
  <a:clrScheme name="">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docProps/app.xml><?xml version="1.0" encoding="utf-8"?>
<Properties xmlns="http://schemas.openxmlformats.org/officeDocument/2006/extended-properties" xmlns:vt="http://schemas.openxmlformats.org/officeDocument/2006/docPropsVTypes">
  <TotalTime>6954</TotalTime>
  <Words>940</Words>
  <Application>Microsoft Office PowerPoint</Application>
  <PresentationFormat>On-screen Show (4:3)</PresentationFormat>
  <Paragraphs>127</Paragraphs>
  <Slides>34</Slides>
  <Notes>15</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34</vt:i4>
      </vt:variant>
    </vt:vector>
  </HeadingPairs>
  <TitlesOfParts>
    <vt:vector size="49" baseType="lpstr">
      <vt:lpstr>ＭＳ Ｐゴシック</vt:lpstr>
      <vt:lpstr>Arial</vt:lpstr>
      <vt:lpstr>Calibri</vt:lpstr>
      <vt:lpstr>Comic Sans MS</vt:lpstr>
      <vt:lpstr>Geneva</vt:lpstr>
      <vt:lpstr>Times</vt:lpstr>
      <vt:lpstr>Wingdings</vt:lpstr>
      <vt:lpstr>Office Theme</vt:lpstr>
      <vt:lpstr>8_Blank Presentation</vt:lpstr>
      <vt:lpstr>7_Blank Presentation</vt:lpstr>
      <vt:lpstr>11_Office Theme</vt:lpstr>
      <vt:lpstr>10_Blank Presentation</vt:lpstr>
      <vt:lpstr>5_Office Theme</vt:lpstr>
      <vt:lpstr>1_Office Theme</vt:lpstr>
      <vt:lpstr>Blank Presentation</vt:lpstr>
      <vt:lpstr> Finding a Better Future in Changing Times Energy, Environment and Sustainability</vt:lpstr>
      <vt:lpstr>PowerPoint Presentation</vt:lpstr>
      <vt:lpstr>PowerPoint Presentation</vt:lpstr>
      <vt:lpstr>Sustainability</vt:lpstr>
      <vt:lpstr>Sustainability</vt:lpstr>
      <vt:lpstr>Sustainability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Pennsylvania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Greening the Greenhouse Finding the Good on Energy and Environment</dc:title>
  <dc:creator>Richard Alley</dc:creator>
  <cp:lastModifiedBy>Josh Hooper</cp:lastModifiedBy>
  <cp:revision>11</cp:revision>
  <dcterms:created xsi:type="dcterms:W3CDTF">2016-08-10T17:22:07Z</dcterms:created>
  <dcterms:modified xsi:type="dcterms:W3CDTF">2016-10-23T18:20:53Z</dcterms:modified>
</cp:coreProperties>
</file>