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29" r:id="rId2"/>
    <p:sldId id="256" r:id="rId3"/>
    <p:sldId id="266" r:id="rId4"/>
    <p:sldId id="301" r:id="rId5"/>
    <p:sldId id="300" r:id="rId6"/>
    <p:sldId id="302" r:id="rId7"/>
    <p:sldId id="333" r:id="rId8"/>
    <p:sldId id="295" r:id="rId9"/>
    <p:sldId id="281" r:id="rId10"/>
    <p:sldId id="283" r:id="rId11"/>
    <p:sldId id="284" r:id="rId12"/>
    <p:sldId id="335" r:id="rId13"/>
    <p:sldId id="310" r:id="rId14"/>
    <p:sldId id="311" r:id="rId15"/>
    <p:sldId id="350" r:id="rId16"/>
    <p:sldId id="309" r:id="rId17"/>
    <p:sldId id="337" r:id="rId18"/>
    <p:sldId id="348" r:id="rId19"/>
    <p:sldId id="349" r:id="rId20"/>
    <p:sldId id="351" r:id="rId21"/>
    <p:sldId id="347" r:id="rId22"/>
    <p:sldId id="352" r:id="rId23"/>
  </p:sldIdLst>
  <p:sldSz cx="9144000" cy="6858000" type="screen4x3"/>
  <p:notesSz cx="7077075" cy="936307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2372D-3D50-4989-9EF1-6B3600C67D3E}">
          <p14:sldIdLst>
            <p14:sldId id="329"/>
          </p14:sldIdLst>
        </p14:section>
        <p14:section name="The Problem" id="{F26752F4-67EF-4861-BFF2-1F2564193DBB}">
          <p14:sldIdLst>
            <p14:sldId id="256"/>
            <p14:sldId id="266"/>
            <p14:sldId id="301"/>
            <p14:sldId id="300"/>
            <p14:sldId id="302"/>
          </p14:sldIdLst>
        </p14:section>
        <p14:section name="The Partnership" id="{1710BCB7-D5D8-488D-9994-72E2DF0EF540}">
          <p14:sldIdLst>
            <p14:sldId id="333"/>
          </p14:sldIdLst>
        </p14:section>
        <p14:section name="About PERC" id="{F51033F8-7BCF-4FC0-B239-FDA907963D01}">
          <p14:sldIdLst/>
        </p14:section>
        <p14:section name="EPA" id="{C1E68F35-FB41-4E0E-9657-C81DA10AAC99}">
          <p14:sldIdLst>
            <p14:sldId id="295"/>
            <p14:sldId id="281"/>
            <p14:sldId id="283"/>
            <p14:sldId id="284"/>
          </p14:sldIdLst>
        </p14:section>
        <p14:section name="program" id="{569F24CC-AAA0-4251-A087-676A64627114}">
          <p14:sldIdLst>
            <p14:sldId id="335"/>
            <p14:sldId id="310"/>
            <p14:sldId id="311"/>
            <p14:sldId id="350"/>
            <p14:sldId id="309"/>
          </p14:sldIdLst>
        </p14:section>
        <p14:section name="Investment" id="{114E4FEB-78D1-4722-9D0F-959C58E76E67}">
          <p14:sldIdLst/>
        </p14:section>
        <p14:section name="Trial timeline" id="{B77D7FEA-536C-46A3-AC10-7C89C116C8C2}">
          <p14:sldIdLst>
            <p14:sldId id="337"/>
            <p14:sldId id="348"/>
            <p14:sldId id="349"/>
            <p14:sldId id="351"/>
            <p14:sldId id="347"/>
            <p14:sldId id="352"/>
          </p14:sldIdLst>
        </p14:section>
        <p14:section name="Closing" id="{B878686D-D308-4038-BA8B-523D76E5B5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4660"/>
  </p:normalViewPr>
  <p:slideViewPr>
    <p:cSldViewPr>
      <p:cViewPr varScale="1">
        <p:scale>
          <a:sx n="74" d="100"/>
          <a:sy n="74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9232"/>
        <c:axId val="96880128"/>
      </c:barChart>
      <c:catAx>
        <c:axId val="1927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96880128"/>
        <c:crosses val="autoZero"/>
        <c:auto val="1"/>
        <c:lblAlgn val="ctr"/>
        <c:lblOffset val="100"/>
        <c:noMultiLvlLbl val="0"/>
      </c:catAx>
      <c:valAx>
        <c:axId val="9688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79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affected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3000</c:v>
                </c:pt>
                <c:pt idx="1">
                  <c:v>19500</c:v>
                </c:pt>
                <c:pt idx="2">
                  <c:v>25000</c:v>
                </c:pt>
                <c:pt idx="3">
                  <c:v>35000</c:v>
                </c:pt>
                <c:pt idx="4">
                  <c:v>48100</c:v>
                </c:pt>
                <c:pt idx="5">
                  <c:v>50250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32928"/>
        <c:axId val="124734464"/>
      </c:barChart>
      <c:catAx>
        <c:axId val="12473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4734464"/>
        <c:crosses val="autoZero"/>
        <c:auto val="1"/>
        <c:lblAlgn val="ctr"/>
        <c:lblOffset val="100"/>
        <c:noMultiLvlLbl val="0"/>
      </c:catAx>
      <c:valAx>
        <c:axId val="12473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73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12C6205-0824-4BDB-A77A-88050A74DC4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210B79D-8AE4-403F-BE54-E6E44B44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73D7F3-5D76-4F3F-ADD5-D3D4FA114CC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0808CA3-FBC2-41D3-AA4C-2C9233F5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5E248BD-82D9-41B3-823E-1CB8357C42F8}" type="datetime1">
              <a:rPr lang="en-US" smtClean="0"/>
              <a:t>10/29/2013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006C-A7EA-4826-872F-92D95DABA89B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71B4-3044-43B8-BE1E-BEF6DD5AF5E3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1697-BAEA-43C0-A98A-82CFB8C1B6FA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2D39-C97B-47A5-A139-9B8064A1EAB2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3A04-8C08-4C1A-A14A-8EC465E5132A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97A9-5D06-4016-B546-A5267C1E38EE}" type="datetime1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858A-F7E1-4B0A-9D5E-0051846A6BC3}" type="datetime1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FD31-467A-4E18-85AD-B3472CFDE18D}" type="datetime1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9250-23E9-4085-8A71-0CFCE1037DF2}" type="datetime1">
              <a:rPr lang="en-US" smtClean="0"/>
              <a:t>10/29/2013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4FB-54D6-444E-9747-D91C1E855D9B}" type="datetime1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C649E6-8446-4000-999F-1C1F0B50B39A}" type="datetime1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2ED98F-8A4C-450E-9006-8F56E32A91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gif"/><Relationship Id="rId5" Type="http://schemas.openxmlformats.org/officeDocument/2006/relationships/image" Target="../media/image8.tif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1278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Higher Ed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286250"/>
            <a:ext cx="1676400" cy="123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3" y="914400"/>
            <a:ext cx="2480151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www.eco-coach.com/images/logos/WasteWise_2013LOGO_CMYK_vol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1781" r="17815" b="11124"/>
          <a:stretch/>
        </p:blipFill>
        <p:spPr bwMode="auto">
          <a:xfrm>
            <a:off x="1249018" y="2063492"/>
            <a:ext cx="1722782" cy="20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65355"/>
            <a:ext cx="5562599" cy="40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58753">
            <a:off x="3110237" y="2516173"/>
            <a:ext cx="3618504" cy="2886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5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2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65355"/>
            <a:ext cx="5562599" cy="40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8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58753">
            <a:off x="3110237" y="2516173"/>
            <a:ext cx="3618504" cy="28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5" r="63336"/>
          <a:stretch/>
        </p:blipFill>
        <p:spPr bwMode="auto">
          <a:xfrm rot="19237204">
            <a:off x="2346753" y="3316428"/>
            <a:ext cx="4885521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6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72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5068" y="647700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0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295400" cy="95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32780"/>
            <a:ext cx="1905000" cy="643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114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024744" cy="1143000"/>
          </a:xfrm>
        </p:spPr>
        <p:txBody>
          <a:bodyPr/>
          <a:lstStyle/>
          <a:p>
            <a:r>
              <a:rPr lang="en-US" b="1" dirty="0" smtClean="0"/>
              <a:t>Program</a:t>
            </a:r>
            <a:endParaRPr lang="en-US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6777317" cy="720571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EPA’s Role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57600" y="2743200"/>
            <a:ext cx="5181600" cy="30479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 smtClean="0"/>
              <a:t>Project will use existing EPA tools to catalogue food recovery benchmarks and subsequent progress.</a:t>
            </a:r>
          </a:p>
          <a:p>
            <a:pPr lvl="0"/>
            <a:r>
              <a:rPr lang="en-US" sz="2200" dirty="0" smtClean="0"/>
              <a:t>EPA will supply subject experts to help individual schools succeed. </a:t>
            </a:r>
          </a:p>
          <a:p>
            <a:r>
              <a:rPr lang="en-US" sz="2200" dirty="0"/>
              <a:t>EPA will recognize successes in </a:t>
            </a:r>
            <a:br>
              <a:rPr lang="en-US" sz="2200" dirty="0"/>
            </a:br>
            <a:r>
              <a:rPr lang="en-US" sz="2200" dirty="0"/>
              <a:t>the </a:t>
            </a:r>
            <a:r>
              <a:rPr lang="en-US" sz="2200" dirty="0" smtClean="0"/>
              <a:t>project.</a:t>
            </a:r>
            <a:endParaRPr lang="en-US" sz="2200" dirty="0"/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2849593"/>
            <a:ext cx="2622875" cy="2422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5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802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1" y="2133600"/>
            <a:ext cx="4495800" cy="720571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/>
              <a:t>Sodexo’s</a:t>
            </a:r>
            <a:r>
              <a:rPr lang="en-US" sz="3200" b="1" dirty="0" smtClean="0"/>
              <a:t> Role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1" y="2819401"/>
            <a:ext cx="4953000" cy="38861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 err="1" smtClean="0"/>
              <a:t>Sodexo</a:t>
            </a:r>
            <a:r>
              <a:rPr lang="en-US" sz="2200" dirty="0" smtClean="0"/>
              <a:t> supplied funding to enable PERC’s implementation of the program. </a:t>
            </a:r>
          </a:p>
          <a:p>
            <a:pPr lvl="0"/>
            <a:r>
              <a:rPr lang="en-US" sz="2200" dirty="0" err="1" smtClean="0"/>
              <a:t>Sodexo</a:t>
            </a:r>
            <a:r>
              <a:rPr lang="en-US" sz="2200" dirty="0"/>
              <a:t> </a:t>
            </a:r>
            <a:r>
              <a:rPr lang="en-US" sz="2200" dirty="0" smtClean="0"/>
              <a:t>helped to shape the program.</a:t>
            </a:r>
          </a:p>
          <a:p>
            <a:pPr lvl="0"/>
            <a:r>
              <a:rPr lang="en-US" sz="2200" dirty="0" err="1" smtClean="0"/>
              <a:t>Sodexo</a:t>
            </a:r>
            <a:r>
              <a:rPr lang="en-US" sz="2200" dirty="0" smtClean="0"/>
              <a:t> enrolls client schools when possible. </a:t>
            </a:r>
          </a:p>
        </p:txBody>
      </p:sp>
      <p:pic>
        <p:nvPicPr>
          <p:cNvPr id="1026" name="Picture 2" descr="sodex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/>
          <a:stretch/>
        </p:blipFill>
        <p:spPr bwMode="auto">
          <a:xfrm>
            <a:off x="5638800" y="2819400"/>
            <a:ext cx="2819399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4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024744" cy="1143000"/>
          </a:xfrm>
        </p:spPr>
        <p:txBody>
          <a:bodyPr/>
          <a:lstStyle/>
          <a:p>
            <a:r>
              <a:rPr lang="en-US" b="1" dirty="0" smtClean="0"/>
              <a:t>Partnership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46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1" y="2438400"/>
            <a:ext cx="4953000" cy="38861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 smtClean="0"/>
              <a:t>Any PERC school with any service provider can join.  </a:t>
            </a:r>
          </a:p>
          <a:p>
            <a:pPr lvl="1"/>
            <a:r>
              <a:rPr lang="en-US" sz="2000" dirty="0" err="1" smtClean="0"/>
              <a:t>Sodexo</a:t>
            </a:r>
            <a:r>
              <a:rPr lang="en-US" sz="2000" dirty="0" smtClean="0"/>
              <a:t>, </a:t>
            </a:r>
          </a:p>
          <a:p>
            <a:pPr lvl="1"/>
            <a:r>
              <a:rPr lang="en-US" sz="2000" dirty="0" err="1" smtClean="0"/>
              <a:t>Parkhurst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Chartwells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School-provided</a:t>
            </a:r>
          </a:p>
          <a:p>
            <a:r>
              <a:rPr lang="en-US" dirty="0" smtClean="0"/>
              <a:t>Three Areas</a:t>
            </a:r>
          </a:p>
          <a:p>
            <a:pPr lvl="1"/>
            <a:r>
              <a:rPr lang="en-US" dirty="0" smtClean="0"/>
              <a:t>Source Reduction</a:t>
            </a:r>
          </a:p>
          <a:p>
            <a:pPr lvl="1"/>
            <a:r>
              <a:rPr lang="en-US" dirty="0" smtClean="0"/>
              <a:t>Composting</a:t>
            </a:r>
          </a:p>
          <a:p>
            <a:pPr lvl="1"/>
            <a:r>
              <a:rPr lang="en-US" dirty="0" smtClean="0"/>
              <a:t>Donation</a:t>
            </a:r>
          </a:p>
          <a:p>
            <a:endParaRPr lang="en-US" dirty="0" smtClean="0"/>
          </a:p>
        </p:txBody>
      </p:sp>
      <p:pic>
        <p:nvPicPr>
          <p:cNvPr id="1026" name="Picture 2" descr="sodex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/>
          <a:stretch/>
        </p:blipFill>
        <p:spPr bwMode="auto">
          <a:xfrm>
            <a:off x="5638800" y="2819400"/>
            <a:ext cx="2819399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6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024744" cy="1143000"/>
          </a:xfrm>
        </p:spPr>
        <p:txBody>
          <a:bodyPr/>
          <a:lstStyle/>
          <a:p>
            <a:r>
              <a:rPr lang="en-US" b="1" dirty="0" smtClean="0"/>
              <a:t>Partnership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7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024744" cy="1143000"/>
          </a:xfrm>
        </p:spPr>
        <p:txBody>
          <a:bodyPr/>
          <a:lstStyle/>
          <a:p>
            <a:r>
              <a:rPr lang="en-US" b="1" dirty="0" smtClean="0"/>
              <a:t>Partnership</a:t>
            </a:r>
            <a:endParaRPr lang="en-US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6777317" cy="720571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PERC’s Role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2819401"/>
            <a:ext cx="5562600" cy="41909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PERC will create a special section of the PERC web site to describe </a:t>
            </a:r>
            <a:r>
              <a:rPr lang="en-US" sz="2200" dirty="0" smtClean="0"/>
              <a:t>the </a:t>
            </a:r>
            <a:r>
              <a:rPr lang="en-US" sz="2200" dirty="0"/>
              <a:t>project and </a:t>
            </a:r>
            <a:r>
              <a:rPr lang="en-US" sz="2200" dirty="0" smtClean="0"/>
              <a:t>its benefits.</a:t>
            </a:r>
          </a:p>
          <a:p>
            <a:pPr lvl="0"/>
            <a:r>
              <a:rPr lang="en-US" sz="2200" dirty="0" smtClean="0"/>
              <a:t>PERC will organize monthly meetings to facilitate communication among participating institutions</a:t>
            </a:r>
            <a:endParaRPr lang="en-US" sz="2200" dirty="0"/>
          </a:p>
          <a:p>
            <a:r>
              <a:rPr lang="en-US" sz="2200" dirty="0" smtClean="0"/>
              <a:t>PERC </a:t>
            </a:r>
            <a:r>
              <a:rPr lang="en-US" sz="2200" dirty="0"/>
              <a:t>will promote </a:t>
            </a:r>
            <a:r>
              <a:rPr lang="en-US" sz="2200" dirty="0" smtClean="0"/>
              <a:t>the program to schools across the state. </a:t>
            </a:r>
          </a:p>
          <a:p>
            <a:r>
              <a:rPr lang="en-US" sz="2200" dirty="0" smtClean="0"/>
              <a:t>PERC functions </a:t>
            </a:r>
            <a:r>
              <a:rPr lang="en-US" sz="2200" dirty="0"/>
              <a:t>as “</a:t>
            </a:r>
            <a:r>
              <a:rPr lang="en-US" sz="2200" dirty="0" smtClean="0"/>
              <a:t>secretariat.”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1880" y="2971800"/>
            <a:ext cx="2260120" cy="1965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5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90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Colleges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5068" y="647700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0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295400" cy="95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32780"/>
            <a:ext cx="1905000" cy="643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70168" y="990600"/>
            <a:ext cx="2500528" cy="114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Where we are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1024" y="2362200"/>
            <a:ext cx="3762376" cy="3733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39369" y="574080"/>
            <a:ext cx="6553201" cy="990600"/>
            <a:chOff x="1295399" y="533400"/>
            <a:chExt cx="6553201" cy="990600"/>
          </a:xfrm>
        </p:grpSpPr>
        <p:pic>
          <p:nvPicPr>
            <p:cNvPr id="8" name="Picture 4" descr="https://encrypted-tbn2.gstatic.com/images?q=tbn:ANd9GcSryF_8P2y9_oO53VZdE9x_CLKcl5jeNUaRc3nYre_1JdYuvNZ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334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99" y="573285"/>
              <a:ext cx="1268697" cy="9356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08" y="740383"/>
              <a:ext cx="2287192" cy="77298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65931039"/>
              </p:ext>
            </p:extLst>
          </p:nvPr>
        </p:nvGraphicFramePr>
        <p:xfrm>
          <a:off x="1873717" y="2032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3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1024" y="2362200"/>
            <a:ext cx="3762376" cy="3733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39369" y="574080"/>
            <a:ext cx="6553201" cy="990600"/>
            <a:chOff x="1295399" y="533400"/>
            <a:chExt cx="6553201" cy="990600"/>
          </a:xfrm>
        </p:grpSpPr>
        <p:pic>
          <p:nvPicPr>
            <p:cNvPr id="8" name="Picture 4" descr="https://encrypted-tbn2.gstatic.com/images?q=tbn:ANd9GcSryF_8P2y9_oO53VZdE9x_CLKcl5jeNUaRc3nYre_1JdYuvNZ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334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99" y="573285"/>
              <a:ext cx="1268697" cy="9356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08" y="740383"/>
              <a:ext cx="2287192" cy="77298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58961985"/>
              </p:ext>
            </p:extLst>
          </p:nvPr>
        </p:nvGraphicFramePr>
        <p:xfrm>
          <a:off x="1873717" y="2032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18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Higher Ed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295400" cy="95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1905000" cy="643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30550" y="848264"/>
            <a:ext cx="2233110" cy="114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The Problem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2" descr="http://www.eco-coach.com/images/logos/WasteWise_2013LOGO_CMYK_vol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1781" r="17815" b="11124"/>
          <a:stretch/>
        </p:blipFill>
        <p:spPr bwMode="auto">
          <a:xfrm>
            <a:off x="1600200" y="3124200"/>
            <a:ext cx="1176340" cy="14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r="37263"/>
          <a:stretch/>
        </p:blipFill>
        <p:spPr bwMode="auto">
          <a:xfrm>
            <a:off x="1371600" y="1371600"/>
            <a:ext cx="6172200" cy="48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2286000" cy="6466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Survey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1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024744" cy="1143000"/>
          </a:xfrm>
        </p:spPr>
        <p:txBody>
          <a:bodyPr/>
          <a:lstStyle/>
          <a:p>
            <a:r>
              <a:rPr lang="en-US" b="1" dirty="0" smtClean="0"/>
              <a:t>Unique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1024" y="2133600"/>
            <a:ext cx="4143376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0" indent="0">
              <a:buNone/>
            </a:pPr>
            <a:r>
              <a:rPr lang="en-US" sz="2000" i="1" dirty="0"/>
              <a:t>What other states have a program similar </a:t>
            </a:r>
            <a:r>
              <a:rPr lang="en-US" sz="2000" i="1" dirty="0" smtClean="0"/>
              <a:t>to PERC</a:t>
            </a:r>
            <a:r>
              <a:rPr lang="en-US" sz="2000" i="1" dirty="0"/>
              <a:t>? </a:t>
            </a:r>
          </a:p>
          <a:p>
            <a:pPr lvl="0"/>
            <a:r>
              <a:rPr lang="en-US" sz="2000" dirty="0" smtClean="0"/>
              <a:t>NONE.  </a:t>
            </a:r>
          </a:p>
          <a:p>
            <a:pPr lvl="0"/>
            <a:r>
              <a:rPr lang="en-US" sz="2000" dirty="0" smtClean="0"/>
              <a:t>Other schools</a:t>
            </a:r>
          </a:p>
          <a:p>
            <a:pPr lvl="1"/>
            <a:r>
              <a:rPr lang="en-US" sz="1600" dirty="0" smtClean="0"/>
              <a:t>(None in PA prior)</a:t>
            </a:r>
          </a:p>
          <a:p>
            <a:r>
              <a:rPr lang="en-US" sz="1800" dirty="0" smtClean="0"/>
              <a:t>Other organizations</a:t>
            </a:r>
          </a:p>
          <a:p>
            <a:pPr lvl="1"/>
            <a:r>
              <a:rPr lang="en-US" sz="1600" dirty="0" smtClean="0"/>
              <a:t>NHL</a:t>
            </a:r>
          </a:p>
          <a:p>
            <a:r>
              <a:rPr lang="en-US" sz="1800" u="sng" dirty="0" smtClean="0"/>
              <a:t>Nothing else exactly like this</a:t>
            </a:r>
            <a:r>
              <a:rPr lang="en-US" sz="1800" dirty="0" smtClean="0"/>
              <a:t>: a statewide food recovery challenge</a:t>
            </a:r>
            <a:br>
              <a:rPr lang="en-US" sz="1800" dirty="0" smtClean="0"/>
            </a:br>
            <a:endParaRPr lang="en-US" sz="2200" dirty="0" smtClean="0"/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21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3780" y="2209800"/>
            <a:ext cx="3774080" cy="2287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2" name="Group 11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5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3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PHE-FRC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52252"/>
            <a:ext cx="4671508" cy="33151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Join us</a:t>
            </a:r>
          </a:p>
          <a:p>
            <a:r>
              <a:rPr lang="en-US" sz="4000" dirty="0" smtClean="0"/>
              <a:t>Model for other PERC partnerships?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http://www.socialcitizens.org/sites/default/files/styles/post_image/public/field/image/Civicus%20volunteers%20at%20251%20Nort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b="2935"/>
          <a:stretch/>
        </p:blipFill>
        <p:spPr bwMode="auto">
          <a:xfrm>
            <a:off x="5715000" y="1828800"/>
            <a:ext cx="1976799" cy="282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72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2514600"/>
            <a:ext cx="22098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3200" b="1" dirty="0" smtClean="0"/>
              <a:t>2010: </a:t>
            </a:r>
          </a:p>
          <a:p>
            <a:pPr marL="68580" indent="0" algn="r">
              <a:buNone/>
            </a:pPr>
            <a:r>
              <a:rPr lang="en-US" sz="3200" b="1" dirty="0" smtClean="0"/>
              <a:t>35 </a:t>
            </a:r>
            <a:r>
              <a:rPr lang="en-US" sz="3200" b="1" dirty="0"/>
              <a:t>million tons of food </a:t>
            </a:r>
            <a:r>
              <a:rPr lang="en-US" sz="3200" b="1" dirty="0" smtClean="0"/>
              <a:t>waste</a:t>
            </a:r>
            <a:endParaRPr lang="en-US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92" y="2177117"/>
            <a:ext cx="4965165" cy="3309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05200" y="2590800"/>
            <a:ext cx="1524000" cy="121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97%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1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68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446" y="2819400"/>
            <a:ext cx="2362200" cy="18446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2600" b="1" dirty="0" smtClean="0"/>
              <a:t>14% of U.S.  </a:t>
            </a:r>
            <a:r>
              <a:rPr lang="en-US" sz="2600" b="1" dirty="0"/>
              <a:t>households </a:t>
            </a:r>
            <a:r>
              <a:rPr lang="en-US" sz="2600" b="1" dirty="0" smtClean="0"/>
              <a:t>are </a:t>
            </a:r>
            <a:r>
              <a:rPr lang="en-US" sz="2600" b="1" dirty="0"/>
              <a:t>food insecure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r="11461"/>
          <a:stretch/>
        </p:blipFill>
        <p:spPr bwMode="auto">
          <a:xfrm>
            <a:off x="2891287" y="2750388"/>
            <a:ext cx="5408762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258107" y="3637467"/>
            <a:ext cx="2816237" cy="838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1 in 5 kids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5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8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667000"/>
            <a:ext cx="23622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2800" b="1" dirty="0" smtClean="0"/>
              <a:t>Wasted food=  wasted money</a:t>
            </a:r>
            <a:endParaRPr lang="en-US" sz="2800" b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4400550" cy="3136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4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24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2498782"/>
            <a:ext cx="2819400" cy="281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r">
              <a:buNone/>
            </a:pPr>
            <a:r>
              <a:rPr lang="en-US" sz="2800" b="1" dirty="0" smtClean="0"/>
              <a:t>Decomposing food generates methane;       a potent greenhouse gas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33" y="2286000"/>
            <a:ext cx="4131067" cy="2757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88278" y="3508068"/>
            <a:ext cx="3349637" cy="20315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times 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potent 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CO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68580" indent="0">
              <a:buNone/>
            </a:pPr>
            <a:endParaRPr lang="en-US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en-US" sz="20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Shindell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 al, </a:t>
            </a:r>
            <a:r>
              <a:rPr lang="en-US" sz="20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2009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7136" y="350457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31335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Higher Ed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0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295400" cy="955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32780"/>
            <a:ext cx="1905000" cy="643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077242"/>
            <a:ext cx="3505200" cy="8183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/>
          <a:stretch/>
        </p:blipFill>
        <p:spPr bwMode="auto">
          <a:xfrm>
            <a:off x="4952371" y="169329"/>
            <a:ext cx="2896859" cy="188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78794" y="848264"/>
            <a:ext cx="2398450" cy="1143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The Partnership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0595" y="2286001"/>
            <a:ext cx="503220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4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9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EPA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65355"/>
            <a:ext cx="5562599" cy="408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98F-8A4C-450E-9006-8F56E32A9171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39369" y="457200"/>
            <a:ext cx="6381823" cy="1126209"/>
            <a:chOff x="1239369" y="457200"/>
            <a:chExt cx="6381823" cy="11262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69" y="613965"/>
              <a:ext cx="1268697" cy="9356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781063"/>
              <a:ext cx="2287192" cy="772987"/>
            </a:xfrm>
            <a:prstGeom prst="rect">
              <a:avLst/>
            </a:prstGeom>
          </p:spPr>
        </p:pic>
        <p:pic>
          <p:nvPicPr>
            <p:cNvPr id="14" name="Picture 2" descr="http://www.eco-coach.com/images/logos/WasteWise_2013LOGO_CMYK_vol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00" t="11781" r="17815" b="11124"/>
            <a:stretch/>
          </p:blipFill>
          <p:spPr bwMode="auto">
            <a:xfrm>
              <a:off x="3505200" y="457200"/>
              <a:ext cx="945842" cy="11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6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343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2</vt:lpstr>
      <vt:lpstr>Austin</vt:lpstr>
      <vt:lpstr>PA Higher Ed Food Recovery Challenge</vt:lpstr>
      <vt:lpstr>PA Higher Ed Food Recovery Challenge</vt:lpstr>
      <vt:lpstr>The Problem</vt:lpstr>
      <vt:lpstr>The Problem</vt:lpstr>
      <vt:lpstr>The Problem</vt:lpstr>
      <vt:lpstr>The Problem</vt:lpstr>
      <vt:lpstr>PA Higher Ed Food Recovery Challenge</vt:lpstr>
      <vt:lpstr>EPA</vt:lpstr>
      <vt:lpstr>EPA</vt:lpstr>
      <vt:lpstr>EPA</vt:lpstr>
      <vt:lpstr>EPA</vt:lpstr>
      <vt:lpstr>PA Colleges Food Recovery Challenge</vt:lpstr>
      <vt:lpstr>Program</vt:lpstr>
      <vt:lpstr>Partnership</vt:lpstr>
      <vt:lpstr>Partnership</vt:lpstr>
      <vt:lpstr>Partnership</vt:lpstr>
      <vt:lpstr>PA Colleges Food Recovery Challenge</vt:lpstr>
      <vt:lpstr>PowerPoint Presentation</vt:lpstr>
      <vt:lpstr>PowerPoint Presentation</vt:lpstr>
      <vt:lpstr>Survey</vt:lpstr>
      <vt:lpstr>Unique</vt:lpstr>
      <vt:lpstr>PHE-FRC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Waste Recovery Challenge</dc:title>
  <dc:creator>Josh</dc:creator>
  <cp:lastModifiedBy>Josh Hooper</cp:lastModifiedBy>
  <cp:revision>137</cp:revision>
  <cp:lastPrinted>2013-01-13T23:49:21Z</cp:lastPrinted>
  <dcterms:created xsi:type="dcterms:W3CDTF">2013-01-03T16:51:57Z</dcterms:created>
  <dcterms:modified xsi:type="dcterms:W3CDTF">2013-10-29T10:11:45Z</dcterms:modified>
</cp:coreProperties>
</file>