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9" r:id="rId3"/>
    <p:sldId id="262" r:id="rId4"/>
    <p:sldId id="271" r:id="rId5"/>
    <p:sldId id="259" r:id="rId6"/>
    <p:sldId id="266" r:id="rId7"/>
    <p:sldId id="267" r:id="rId8"/>
    <p:sldId id="268" r:id="rId9"/>
    <p:sldId id="276" r:id="rId10"/>
    <p:sldId id="273" r:id="rId11"/>
    <p:sldId id="274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D8A09-2240-A443-935E-2925C34F2DF0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897B4-6F45-8E4E-BFE1-DFB8F49A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5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3415-E163-AA4D-AFC0-442895AFC4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5DDF4-6CE1-C94F-B2A2-2815235FAA8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3415-E163-AA4D-AFC0-442895AFC4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3415-E163-AA4D-AFC0-442895AFC4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3415-E163-AA4D-AFC0-442895AFC4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3415-E163-AA4D-AFC0-442895AFC4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3415-E163-AA4D-AFC0-442895AFC4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3415-E163-AA4D-AFC0-442895AFC4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3415-E163-AA4D-AFC0-442895AFC4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3415-E163-AA4D-AFC0-442895AFC4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3415-E163-AA4D-AFC0-442895AFC4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B3C8-8C25-BA4A-B438-F4215D655CED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3DB8-3242-EA47-8922-822C64953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B3C8-8C25-BA4A-B438-F4215D655CED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3DB8-3242-EA47-8922-822C64953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B3C8-8C25-BA4A-B438-F4215D655CED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3DB8-3242-EA47-8922-822C64953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B3C8-8C25-BA4A-B438-F4215D655CED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3DB8-3242-EA47-8922-822C64953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B3C8-8C25-BA4A-B438-F4215D655CED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3DB8-3242-EA47-8922-822C64953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B3C8-8C25-BA4A-B438-F4215D655CED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3DB8-3242-EA47-8922-822C64953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B3C8-8C25-BA4A-B438-F4215D655CED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3DB8-3242-EA47-8922-822C64953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B3C8-8C25-BA4A-B438-F4215D655CED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3DB8-3242-EA47-8922-822C64953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B3C8-8C25-BA4A-B438-F4215D655CED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3DB8-3242-EA47-8922-822C64953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B3C8-8C25-BA4A-B438-F4215D655CED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3DB8-3242-EA47-8922-822C64953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B3C8-8C25-BA4A-B438-F4215D655CED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3DB8-3242-EA47-8922-822C64953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9B3C8-8C25-BA4A-B438-F4215D655CED}" type="datetimeFigureOut">
              <a:rPr lang="en-US" smtClean="0"/>
              <a:t>10/28/13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3DB8-3242-EA47-8922-822C6495391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SE logo powerpoint centered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400" y="6309452"/>
            <a:ext cx="4311600" cy="548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96543"/>
            <a:ext cx="8229600" cy="1818131"/>
          </a:xfrm>
        </p:spPr>
        <p:txBody>
          <a:bodyPr>
            <a:normAutofit fontScale="90000"/>
          </a:bodyPr>
          <a:lstStyle/>
          <a:p>
            <a:r>
              <a:rPr lang="en-US" sz="4889" b="1" dirty="0" smtClean="0"/>
              <a:t>Cooling the Liberal Arts Curriculum</a:t>
            </a:r>
            <a:br>
              <a:rPr lang="en-US" sz="4889" b="1" dirty="0" smtClean="0"/>
            </a:br>
            <a:r>
              <a:rPr lang="en-US" sz="2222" b="1" dirty="0" smtClean="0"/>
              <a:t>Campaign for Climate Change Education at 4- and 2-Year Colleges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556" b="1" dirty="0" smtClean="0"/>
              <a:t/>
            </a:r>
            <a:br>
              <a:rPr lang="en-US" sz="1556" b="1" dirty="0" smtClean="0"/>
            </a:br>
            <a:endParaRPr lang="en-US" sz="3111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8905" y="490601"/>
            <a:ext cx="1324968" cy="112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ickinsonLogoG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0601"/>
            <a:ext cx="1135620" cy="1135620"/>
          </a:xfrm>
          <a:prstGeom prst="rect">
            <a:avLst/>
          </a:prstGeom>
        </p:spPr>
      </p:pic>
      <p:pic>
        <p:nvPicPr>
          <p:cNvPr id="19" name="Content Placeholder 5" descr="pachauri.pn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10261" t="32303" r="11194" b="26685"/>
          <a:stretch>
            <a:fillRect/>
          </a:stretch>
        </p:blipFill>
        <p:spPr>
          <a:xfrm>
            <a:off x="457200" y="3064933"/>
            <a:ext cx="8279016" cy="2870769"/>
          </a:xfrm>
        </p:spPr>
      </p:pic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50335"/>
            <a:ext cx="8229600" cy="980267"/>
          </a:xfrm>
        </p:spPr>
        <p:txBody>
          <a:bodyPr numCol="2">
            <a:normAutofit fontScale="40000" lnSpcReduction="20000"/>
          </a:bodyPr>
          <a:lstStyle/>
          <a:p>
            <a:r>
              <a:rPr lang="en-US" sz="3840" dirty="0" smtClean="0"/>
              <a:t>Dickinson College</a:t>
            </a:r>
          </a:p>
          <a:p>
            <a:r>
              <a:rPr lang="en-US" sz="3840" dirty="0" smtClean="0"/>
              <a:t>Harrisburg Area Community College</a:t>
            </a:r>
          </a:p>
          <a:p>
            <a:r>
              <a:rPr lang="en-US" sz="3840" dirty="0" smtClean="0"/>
              <a:t>Montgomery County Community College (PA)</a:t>
            </a:r>
          </a:p>
          <a:p>
            <a:endParaRPr lang="en-US" sz="3840" dirty="0" smtClean="0"/>
          </a:p>
          <a:p>
            <a:r>
              <a:rPr lang="en-US" sz="3840" dirty="0" smtClean="0"/>
              <a:t>Montgomery College (MD)</a:t>
            </a:r>
          </a:p>
          <a:p>
            <a:r>
              <a:rPr lang="en-US" sz="3840" dirty="0" smtClean="0"/>
              <a:t>Northampton Community College</a:t>
            </a:r>
          </a:p>
          <a:p>
            <a:r>
              <a:rPr lang="en-US" sz="3840" dirty="0" smtClean="0"/>
              <a:t>Columbia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5" y="274637"/>
            <a:ext cx="7575122" cy="177429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SUST 301 Practicum in Sustainability: </a:t>
            </a:r>
            <a:br>
              <a:rPr lang="en-US" sz="3600" b="1" dirty="0" smtClean="0"/>
            </a:br>
            <a:r>
              <a:rPr lang="en-US" sz="3600" b="1" dirty="0" smtClean="0"/>
              <a:t>Reducing Dickinson’s Carbon Footprint</a:t>
            </a:r>
            <a:endParaRPr lang="en-US" sz="36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048932"/>
            <a:ext cx="8229600" cy="40772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Charges from President’s Commission on Environmental Sustainability (PCES)</a:t>
            </a:r>
          </a:p>
          <a:p>
            <a:pPr lvl="1"/>
            <a:r>
              <a:rPr lang="en-US" dirty="0" smtClean="0"/>
              <a:t>Evaluate Dickinson’s Climate Action Plan</a:t>
            </a:r>
          </a:p>
          <a:p>
            <a:pPr lvl="1"/>
            <a:r>
              <a:rPr lang="en-US" dirty="0" smtClean="0"/>
              <a:t>Assess progress toward GHG reduction goals</a:t>
            </a:r>
          </a:p>
          <a:p>
            <a:pPr lvl="1"/>
            <a:r>
              <a:rPr lang="en-US" dirty="0" smtClean="0"/>
              <a:t>Make recommendations</a:t>
            </a:r>
          </a:p>
          <a:p>
            <a:r>
              <a:rPr lang="en-US" dirty="0" smtClean="0"/>
              <a:t>Guest talks by facilities staff, tours of energy plant &amp; LEED </a:t>
            </a:r>
            <a:r>
              <a:rPr lang="en-US" dirty="0" err="1" smtClean="0"/>
              <a:t>bldgs</a:t>
            </a:r>
            <a:r>
              <a:rPr lang="en-US" dirty="0" smtClean="0"/>
              <a:t>, renewable energy labs</a:t>
            </a:r>
          </a:p>
          <a:p>
            <a:r>
              <a:rPr lang="en-US" dirty="0" smtClean="0"/>
              <a:t>Team project – use campus as living lab</a:t>
            </a:r>
          </a:p>
          <a:p>
            <a:r>
              <a:rPr lang="en-US" dirty="0" smtClean="0"/>
              <a:t>Recommendations presented to PCES</a:t>
            </a:r>
          </a:p>
          <a:p>
            <a:endParaRPr lang="en-US" dirty="0" smtClean="0"/>
          </a:p>
        </p:txBody>
      </p:sp>
      <p:pic>
        <p:nvPicPr>
          <p:cNvPr id="14" name="Content Placeholder 9" descr="carbon-footprint-gr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929" r="15385" b="929"/>
          <a:stretch>
            <a:fillRect/>
          </a:stretch>
        </p:blipFill>
        <p:spPr>
          <a:xfrm>
            <a:off x="7117922" y="1745606"/>
            <a:ext cx="1568878" cy="147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Climate Change Africa Mosaic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913467"/>
            <a:ext cx="4038600" cy="4212696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smtClean="0"/>
              <a:t>fall courses </a:t>
            </a:r>
            <a:r>
              <a:rPr lang="en-US" dirty="0" smtClean="0"/>
              <a:t>taught by 3 faculty</a:t>
            </a:r>
          </a:p>
          <a:p>
            <a:pPr lvl="1"/>
            <a:r>
              <a:rPr lang="en-US" dirty="0" smtClean="0"/>
              <a:t>Science, policy, ecological history</a:t>
            </a:r>
          </a:p>
          <a:p>
            <a:pPr lvl="1"/>
            <a:r>
              <a:rPr lang="en-US" dirty="0" smtClean="0"/>
              <a:t>World Climate Simulation</a:t>
            </a:r>
          </a:p>
          <a:p>
            <a:pPr lvl="1"/>
            <a:r>
              <a:rPr lang="en-US" dirty="0" smtClean="0"/>
              <a:t>Meetings </a:t>
            </a:r>
            <a:r>
              <a:rPr lang="en-US" dirty="0" err="1" smtClean="0"/>
              <a:t>w</a:t>
            </a:r>
            <a:r>
              <a:rPr lang="en-US" dirty="0" smtClean="0"/>
              <a:t>/ climate experts in DC</a:t>
            </a:r>
          </a:p>
          <a:p>
            <a:r>
              <a:rPr lang="en-US" dirty="0" smtClean="0"/>
              <a:t>Team-taught research course</a:t>
            </a:r>
          </a:p>
          <a:p>
            <a:pPr lvl="1"/>
            <a:r>
              <a:rPr lang="en-US" dirty="0" smtClean="0"/>
              <a:t>Training in social science research methods, video technology</a:t>
            </a:r>
          </a:p>
          <a:p>
            <a:pPr lvl="1"/>
            <a:r>
              <a:rPr lang="en-US" dirty="0" smtClean="0"/>
              <a:t>Field Research at COP17, Durban, South Africa</a:t>
            </a:r>
          </a:p>
          <a:p>
            <a:r>
              <a:rPr lang="en-US" dirty="0" smtClean="0"/>
              <a:t>Service learning project </a:t>
            </a:r>
          </a:p>
          <a:p>
            <a:pPr lvl="1"/>
            <a:r>
              <a:rPr lang="en-US" dirty="0" smtClean="0"/>
              <a:t>Valley of 1000 Hills</a:t>
            </a:r>
          </a:p>
          <a:p>
            <a:r>
              <a:rPr lang="en-US" dirty="0" smtClean="0"/>
              <a:t>Spring semester:</a:t>
            </a:r>
          </a:p>
          <a:p>
            <a:pPr lvl="1"/>
            <a:r>
              <a:rPr lang="en-US" dirty="0" smtClean="0"/>
              <a:t>Synthesis, reflection, research papers, presentations</a:t>
            </a:r>
          </a:p>
          <a:p>
            <a:endParaRPr lang="en-US" dirty="0" smtClean="0"/>
          </a:p>
        </p:txBody>
      </p:sp>
      <p:pic>
        <p:nvPicPr>
          <p:cNvPr id="12" name="Content Placeholder 11" descr="Pachauri COP17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36800"/>
            <a:ext cx="4038600" cy="2697146"/>
          </a:xfrm>
        </p:spPr>
      </p:pic>
      <p:sp>
        <p:nvSpPr>
          <p:cNvPr id="13" name="TextBox 12"/>
          <p:cNvSpPr txBox="1"/>
          <p:nvPr/>
        </p:nvSpPr>
        <p:spPr>
          <a:xfrm>
            <a:off x="499331" y="1417638"/>
            <a:ext cx="5802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Year-long immersion in climate change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4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547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Cooling the Liberal Arts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2197722"/>
            <a:ext cx="8229600" cy="3928442"/>
          </a:xfrm>
        </p:spPr>
        <p:txBody>
          <a:bodyPr/>
          <a:lstStyle/>
          <a:p>
            <a:r>
              <a:rPr lang="en-US" dirty="0" smtClean="0"/>
              <a:t>Final workshop</a:t>
            </a:r>
          </a:p>
          <a:p>
            <a:pPr lvl="1"/>
            <a:r>
              <a:rPr lang="en-US" dirty="0" smtClean="0"/>
              <a:t>January 10, 2014</a:t>
            </a:r>
          </a:p>
          <a:p>
            <a:pPr lvl="1"/>
            <a:r>
              <a:rPr lang="en-US" dirty="0" smtClean="0"/>
              <a:t>Dickinson College, Carlisle PA</a:t>
            </a:r>
          </a:p>
          <a:p>
            <a:r>
              <a:rPr lang="en-US" dirty="0" smtClean="0"/>
              <a:t>Faculty of PERC member schools invited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8905" y="490601"/>
            <a:ext cx="1324968" cy="112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ickinsonLogoG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0601"/>
            <a:ext cx="1135620" cy="1135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Motivation for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6500"/>
            <a:ext cx="4038600" cy="52705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Climate change literacy critical for our students</a:t>
            </a:r>
          </a:p>
          <a:p>
            <a:r>
              <a:rPr lang="en-US" dirty="0" smtClean="0"/>
              <a:t>Rich context for integrated learning, systems thinking</a:t>
            </a:r>
          </a:p>
          <a:p>
            <a:pPr lvl="1"/>
            <a:r>
              <a:rPr lang="en-US" dirty="0" smtClean="0"/>
              <a:t>Critical thinking</a:t>
            </a:r>
          </a:p>
          <a:p>
            <a:pPr lvl="1"/>
            <a:r>
              <a:rPr lang="en-US" dirty="0" smtClean="0"/>
              <a:t>Problem solving</a:t>
            </a:r>
          </a:p>
          <a:p>
            <a:r>
              <a:rPr lang="en-US" dirty="0" smtClean="0"/>
              <a:t>Build competency teaching beyond disciplinary training</a:t>
            </a:r>
          </a:p>
          <a:p>
            <a:r>
              <a:rPr lang="en-US" dirty="0" smtClean="0"/>
              <a:t>Strengthen collaborations among partner schools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3" name="Content Placeholder 12" descr="OurFuture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59" t="16109" r="-59" b="18122"/>
          <a:stretch>
            <a:fillRect/>
          </a:stretch>
        </p:blipFill>
        <p:spPr>
          <a:xfrm>
            <a:off x="4648200" y="1460500"/>
            <a:ext cx="4038600" cy="2976712"/>
          </a:xfrm>
        </p:spPr>
      </p:pic>
      <p:sp>
        <p:nvSpPr>
          <p:cNvPr id="14" name="TextBox 13"/>
          <p:cNvSpPr txBox="1"/>
          <p:nvPr/>
        </p:nvSpPr>
        <p:spPr>
          <a:xfrm>
            <a:off x="4648200" y="4635268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Youth delegation at 15</a:t>
            </a:r>
            <a:r>
              <a:rPr lang="en-US" baseline="30000" dirty="0" smtClean="0"/>
              <a:t>th</a:t>
            </a:r>
            <a:r>
              <a:rPr lang="en-US" dirty="0" smtClean="0"/>
              <a:t> Conference of the Parties, UNFCCC, Copenhagen, 2009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Project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Changing Planet Faculty Study Group</a:t>
            </a:r>
          </a:p>
          <a:p>
            <a:r>
              <a:rPr lang="en-US" dirty="0" smtClean="0"/>
              <a:t>Workshops</a:t>
            </a:r>
          </a:p>
          <a:p>
            <a:r>
              <a:rPr lang="en-US" dirty="0" smtClean="0"/>
              <a:t>Curriculum development</a:t>
            </a:r>
          </a:p>
          <a:p>
            <a:r>
              <a:rPr lang="en-US" dirty="0" smtClean="0"/>
              <a:t>Cool Climate Mini Grants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905" y="2878666"/>
            <a:ext cx="1913061" cy="1632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t="11043" b="11043"/>
          <a:stretch>
            <a:fillRect/>
          </a:stretch>
        </p:blipFill>
        <p:spPr>
          <a:xfrm>
            <a:off x="4648200" y="1600200"/>
            <a:ext cx="1794933" cy="1566725"/>
          </a:xfrm>
          <a:prstGeom prst="rect">
            <a:avLst/>
          </a:prstGeom>
        </p:spPr>
      </p:pic>
      <p:pic>
        <p:nvPicPr>
          <p:cNvPr id="16" name="Content Placeholder 15" descr="NYC99_275b642T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-3985" r="-3985"/>
          <a:stretch>
            <a:fillRect/>
          </a:stretch>
        </p:blipFill>
        <p:spPr>
          <a:xfrm>
            <a:off x="7209368" y="4148706"/>
            <a:ext cx="1477432" cy="165572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Workshop: teaching climate change across disciplines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94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4 days in summer</a:t>
            </a:r>
          </a:p>
          <a:p>
            <a:r>
              <a:rPr lang="en-US" dirty="0" smtClean="0"/>
              <a:t>Focus on both content and pedagogy</a:t>
            </a:r>
          </a:p>
          <a:p>
            <a:pPr lvl="1"/>
            <a:r>
              <a:rPr lang="en-US" dirty="0" smtClean="0"/>
              <a:t>What are you going to teach?</a:t>
            </a:r>
          </a:p>
          <a:p>
            <a:pPr lvl="1"/>
            <a:r>
              <a:rPr lang="en-US" dirty="0" smtClean="0"/>
              <a:t>How are you going to teach?</a:t>
            </a:r>
          </a:p>
          <a:p>
            <a:r>
              <a:rPr lang="en-US" dirty="0" smtClean="0"/>
              <a:t>Highly interdisciplinary</a:t>
            </a:r>
          </a:p>
          <a:p>
            <a:r>
              <a:rPr lang="en-US" dirty="0" smtClean="0"/>
              <a:t>Participatory, collaborative, hands-on</a:t>
            </a:r>
          </a:p>
          <a:p>
            <a:r>
              <a:rPr lang="en-US" dirty="0" smtClean="0"/>
              <a:t>Participants work on a curriculum project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Content Placeholder 8" descr="IPCC fig 1 framewor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794" y="1417637"/>
            <a:ext cx="2950649" cy="445875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/>
              <a:t>Where should our students learn about climate change?</a:t>
            </a:r>
            <a:endParaRPr lang="en-US" sz="4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546915"/>
            <a:ext cx="323088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Throughout the curriculum</a:t>
            </a:r>
          </a:p>
          <a:p>
            <a:r>
              <a:rPr lang="en-US" dirty="0" smtClean="0"/>
              <a:t>Climate focused courses:</a:t>
            </a:r>
          </a:p>
          <a:p>
            <a:pPr lvl="1"/>
            <a:r>
              <a:rPr lang="en-US" dirty="0" smtClean="0"/>
              <a:t>Earth Sciences</a:t>
            </a:r>
          </a:p>
          <a:p>
            <a:pPr lvl="1"/>
            <a:r>
              <a:rPr lang="en-US" dirty="0" smtClean="0"/>
              <a:t>Environmental Studies</a:t>
            </a:r>
          </a:p>
          <a:p>
            <a:pPr lvl="1"/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Sustainability</a:t>
            </a:r>
          </a:p>
          <a:p>
            <a:r>
              <a:rPr lang="en-US" dirty="0" smtClean="0"/>
              <a:t>Courses connected to climate</a:t>
            </a:r>
          </a:p>
          <a:p>
            <a:pPr lvl="1"/>
            <a:r>
              <a:rPr lang="en-US" dirty="0" smtClean="0"/>
              <a:t>Biology</a:t>
            </a:r>
          </a:p>
          <a:p>
            <a:pPr lvl="1"/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International Business</a:t>
            </a:r>
          </a:p>
          <a:p>
            <a:pPr lvl="1"/>
            <a:r>
              <a:rPr lang="en-US" dirty="0" smtClean="0"/>
              <a:t>Psychology</a:t>
            </a:r>
          </a:p>
          <a:p>
            <a:pPr lvl="1"/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Health Studies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International Relations</a:t>
            </a:r>
          </a:p>
          <a:p>
            <a:pPr>
              <a:buNone/>
            </a:pPr>
            <a:r>
              <a:rPr lang="en-US" b="1" dirty="0" smtClean="0"/>
              <a:t>Field studies, research</a:t>
            </a:r>
          </a:p>
          <a:p>
            <a:pPr>
              <a:buNone/>
            </a:pPr>
            <a:r>
              <a:rPr lang="en-US" b="1" dirty="0" smtClean="0"/>
              <a:t>Co-curricular events, activities</a:t>
            </a:r>
          </a:p>
          <a:p>
            <a:pPr>
              <a:buNone/>
            </a:pPr>
            <a:r>
              <a:rPr lang="en-US" b="1" dirty="0" smtClean="0"/>
              <a:t>Action</a:t>
            </a:r>
          </a:p>
          <a:p>
            <a:r>
              <a:rPr lang="en-US" dirty="0" smtClean="0"/>
              <a:t>on campus</a:t>
            </a:r>
          </a:p>
          <a:p>
            <a:r>
              <a:rPr lang="en-US" dirty="0" smtClean="0"/>
              <a:t>in the community</a:t>
            </a:r>
          </a:p>
        </p:txBody>
      </p:sp>
      <p:pic>
        <p:nvPicPr>
          <p:cNvPr id="12" name="Content Placeholder 8" descr="IPCC fig 1 framewor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50308" y="1546915"/>
            <a:ext cx="4978732" cy="4318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New/revised courses: Dickinson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595" dirty="0" smtClean="0"/>
              <a:t>ENGL 403 Thoreau &amp; American Nature Writing</a:t>
            </a:r>
          </a:p>
          <a:p>
            <a:r>
              <a:rPr lang="en-US" sz="2595" dirty="0" smtClean="0"/>
              <a:t>ERSC 204 Global Climate Change</a:t>
            </a:r>
          </a:p>
          <a:p>
            <a:r>
              <a:rPr lang="en-US" sz="2595" dirty="0" smtClean="0"/>
              <a:t>INBM 300 Case Studies in Sustainable Business</a:t>
            </a:r>
          </a:p>
          <a:p>
            <a:r>
              <a:rPr lang="en-US" sz="2595" dirty="0" smtClean="0"/>
              <a:t>PHYS 114 Climate Change and Renewable Energies</a:t>
            </a:r>
          </a:p>
          <a:p>
            <a:r>
              <a:rPr lang="en-US" sz="2595" dirty="0" smtClean="0"/>
              <a:t>PHYS 214 Numerical Simulations in Environmental Physics</a:t>
            </a:r>
          </a:p>
          <a:p>
            <a:r>
              <a:rPr lang="en-US" sz="2595" dirty="0" smtClean="0"/>
              <a:t>PHYS 492 Senior Seminar: Modeling the Global Climate</a:t>
            </a:r>
          </a:p>
          <a:p>
            <a:r>
              <a:rPr lang="en-US" sz="2595" dirty="0" smtClean="0"/>
              <a:t>PSYC 440 Social Psychology &amp; Sustainability</a:t>
            </a:r>
          </a:p>
          <a:p>
            <a:r>
              <a:rPr lang="en-US" sz="2595" dirty="0" smtClean="0"/>
              <a:t>RELG 110 Religion and Modern Culture</a:t>
            </a:r>
          </a:p>
          <a:p>
            <a:r>
              <a:rPr lang="en-US" sz="2595" dirty="0" smtClean="0"/>
              <a:t>SUST 301 Practicum in Sustainability: </a:t>
            </a:r>
          </a:p>
          <a:p>
            <a:pPr lvl="1"/>
            <a:r>
              <a:rPr lang="en-US" sz="2195" dirty="0" smtClean="0"/>
              <a:t>Reducing Dickinson’s Carbon Footprint</a:t>
            </a:r>
          </a:p>
          <a:p>
            <a:pPr lvl="1"/>
            <a:r>
              <a:rPr lang="en-US" sz="2195" dirty="0" smtClean="0"/>
              <a:t>Building Sustainable Communities</a:t>
            </a:r>
          </a:p>
          <a:p>
            <a:r>
              <a:rPr lang="en-US" sz="2595" dirty="0" smtClean="0"/>
              <a:t>SUST 330 Global Environmental Change &amp; Governance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New/revised courses: partner colleges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Harrisburg Area Community College</a:t>
            </a:r>
          </a:p>
          <a:p>
            <a:pPr lvl="1"/>
            <a:r>
              <a:rPr lang="en-US" dirty="0" smtClean="0"/>
              <a:t>Interdisciplinary team-taught course on climate change: Earth Science, Sociology, English</a:t>
            </a:r>
          </a:p>
          <a:p>
            <a:r>
              <a:rPr lang="en-US" dirty="0" smtClean="0"/>
              <a:t>Montgomery County Community College</a:t>
            </a:r>
          </a:p>
          <a:p>
            <a:pPr lvl="1"/>
            <a:r>
              <a:rPr lang="en-US" dirty="0" smtClean="0"/>
              <a:t>Geology: The Science of Climate Change</a:t>
            </a:r>
          </a:p>
          <a:p>
            <a:pPr lvl="1"/>
            <a:r>
              <a:rPr lang="en-US" dirty="0" smtClean="0"/>
              <a:t>Geography: Sustainable Climate Communities</a:t>
            </a:r>
          </a:p>
          <a:p>
            <a:pPr lvl="1"/>
            <a:r>
              <a:rPr lang="en-US" dirty="0" smtClean="0"/>
              <a:t>Economics: Environmental &amp; Natural Resource Economics</a:t>
            </a:r>
          </a:p>
          <a:p>
            <a:r>
              <a:rPr lang="en-US" dirty="0" smtClean="0"/>
              <a:t>Northampton Community College</a:t>
            </a:r>
          </a:p>
          <a:p>
            <a:pPr lvl="1"/>
            <a:r>
              <a:rPr lang="en-US" dirty="0" smtClean="0"/>
              <a:t>Geography: Investigating Climate Change</a:t>
            </a:r>
          </a:p>
          <a:p>
            <a:r>
              <a:rPr lang="en-US" dirty="0" smtClean="0"/>
              <a:t>Montgomery College</a:t>
            </a:r>
          </a:p>
          <a:p>
            <a:pPr lvl="1"/>
            <a:r>
              <a:rPr lang="en-US" dirty="0" smtClean="0"/>
              <a:t>Economics: Introduction to Microeconomics</a:t>
            </a:r>
          </a:p>
          <a:p>
            <a:pPr lvl="1"/>
            <a:r>
              <a:rPr lang="en-US" dirty="0" smtClean="0"/>
              <a:t>Political Science: International Relations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61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Web portal: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http://</a:t>
            </a:r>
            <a:r>
              <a:rPr lang="en-US" sz="2800" dirty="0" err="1" smtClean="0"/>
              <a:t>communities.earthportal.org/changingclimate</a:t>
            </a:r>
            <a:r>
              <a:rPr lang="en-US" sz="2800" dirty="0" smtClean="0"/>
              <a:t>/ </a:t>
            </a:r>
            <a:endParaRPr lang="en-US" sz="2800" dirty="0"/>
          </a:p>
        </p:txBody>
      </p:sp>
      <p:pic>
        <p:nvPicPr>
          <p:cNvPr id="4" name="Content Placeholder 3" descr="Portal screen shot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4936" r="-4936"/>
          <a:stretch>
            <a:fillRect/>
          </a:stretch>
        </p:blipFill>
        <p:spPr>
          <a:xfrm>
            <a:off x="457200" y="1320800"/>
            <a:ext cx="8229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SUST 301 Practicum in Sustainability:</a:t>
            </a:r>
            <a:br>
              <a:rPr lang="en-US" b="1" dirty="0" smtClean="0"/>
            </a:br>
            <a:r>
              <a:rPr lang="en-US" b="1" dirty="0" smtClean="0"/>
              <a:t>Building Sustainable Communities</a:t>
            </a:r>
            <a:endParaRPr lang="en-US" b="1" dirty="0"/>
          </a:p>
        </p:txBody>
      </p:sp>
      <p:pic>
        <p:nvPicPr>
          <p:cNvPr id="6" name="Content Placeholder 5" descr="sustainable-development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19419"/>
            <a:ext cx="4484943" cy="298996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32045" y="1863775"/>
            <a:ext cx="367209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Community-based research projects</a:t>
            </a:r>
          </a:p>
          <a:p>
            <a:r>
              <a:rPr lang="en-US" dirty="0" smtClean="0"/>
              <a:t>Conversations with community leaders</a:t>
            </a:r>
          </a:p>
          <a:p>
            <a:r>
              <a:rPr lang="en-US" dirty="0" smtClean="0"/>
              <a:t>Field trip to Ithaca, NY</a:t>
            </a:r>
          </a:p>
          <a:p>
            <a:r>
              <a:rPr lang="en-US" dirty="0" smtClean="0"/>
              <a:t>Readings</a:t>
            </a:r>
          </a:p>
          <a:p>
            <a:r>
              <a:rPr lang="en-US" dirty="0" smtClean="0"/>
              <a:t>Essays</a:t>
            </a:r>
          </a:p>
          <a:p>
            <a:r>
              <a:rPr lang="en-US" dirty="0" smtClean="0"/>
              <a:t>Reflection journal</a:t>
            </a:r>
          </a:p>
          <a:p>
            <a:r>
              <a:rPr lang="en-US" dirty="0" smtClean="0"/>
              <a:t>1-week unit on climate change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538</Words>
  <Application>Microsoft Macintosh PowerPoint</Application>
  <PresentationFormat>On-screen Show (4:3)</PresentationFormat>
  <Paragraphs>124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Cooling the Liberal Arts Curriculum Campaign for Climate Change Education at 4- and 2-Year Colleges  </vt:lpstr>
      <vt:lpstr>Motivation for project</vt:lpstr>
      <vt:lpstr>Project activities</vt:lpstr>
      <vt:lpstr>Workshop: teaching climate change across disciplines</vt:lpstr>
      <vt:lpstr>Where should our students learn about climate change?</vt:lpstr>
      <vt:lpstr>New/revised courses: Dickinson</vt:lpstr>
      <vt:lpstr>New/revised courses: partner colleges</vt:lpstr>
      <vt:lpstr>Web portal: http://communities.earthportal.org/changingclimate/ </vt:lpstr>
      <vt:lpstr>SUST 301 Practicum in Sustainability: Building Sustainable Communities</vt:lpstr>
      <vt:lpstr>SUST 301 Practicum in Sustainability:  Reducing Dickinson’s Carbon Footprint</vt:lpstr>
      <vt:lpstr>Climate Change Africa Mosaic</vt:lpstr>
      <vt:lpstr>Cooling the Liberal Arts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the Liberal Arts Curriculum Campaign for Climate Change Education at 4- and 2-Year Colleges  </dc:title>
  <dc:creator>Neil Leary</dc:creator>
  <cp:lastModifiedBy>Leary, Neil</cp:lastModifiedBy>
  <cp:revision>15</cp:revision>
  <dcterms:created xsi:type="dcterms:W3CDTF">2013-10-26T16:44:22Z</dcterms:created>
  <dcterms:modified xsi:type="dcterms:W3CDTF">2013-10-28T12:53:43Z</dcterms:modified>
</cp:coreProperties>
</file>