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 dirty="0"/>
              <a:t>PA </a:t>
            </a:r>
            <a:r>
              <a:rPr lang="en-US" sz="3200" dirty="0" smtClean="0"/>
              <a:t>ACUPCC </a:t>
            </a:r>
            <a:r>
              <a:rPr lang="en-US" sz="3200" dirty="0"/>
              <a:t>Signatories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1357852671754505"/>
          <c:y val="0.27006465655207734"/>
          <c:w val="0.38297501448008131"/>
          <c:h val="0.61460661929453941"/>
        </c:manualLayout>
      </c:layout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Sheet1!$A$1:$B$1</c:f>
              <c:strCache>
                <c:ptCount val="2"/>
                <c:pt idx="0">
                  <c:v>PERC schools</c:v>
                </c:pt>
                <c:pt idx="1">
                  <c:v>non-PERC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25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 cmpd="thickThin"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Climate Action Plans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Not-Yet </a:t>
                    </a:r>
                    <a:r>
                      <a:rPr lang="en-US"/>
                      <a:t>Due, 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Sheet1!$A$1:$C$1</c:f>
              <c:strCache>
                <c:ptCount val="3"/>
                <c:pt idx="0">
                  <c:v>Present</c:v>
                </c:pt>
                <c:pt idx="1">
                  <c:v>Not Due</c:v>
                </c:pt>
                <c:pt idx="2">
                  <c:v>Post-due</c:v>
                </c:pt>
              </c:strCache>
            </c:strRef>
          </c:cat>
          <c:val>
            <c:numRef>
              <c:f>Sheet1!$A$2:$C$2</c:f>
              <c:numCache>
                <c:formatCode>General</c:formatCode>
                <c:ptCount val="3"/>
                <c:pt idx="0">
                  <c:v>26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 cmpd="thickThin"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083FF-198E-4106-AAE7-520228AFA8F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48FCC-BE00-44F2-867D-DC2E8214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0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48FCC-BE00-44F2-867D-DC2E8214C2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9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4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2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9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6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5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9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8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4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48629-B129-4056-8DB1-25DEA553B47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67F8-1C8F-4AEE-8A74-ABD8F9343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5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237875"/>
              </p:ext>
            </p:extLst>
          </p:nvPr>
        </p:nvGraphicFramePr>
        <p:xfrm>
          <a:off x="4130216" y="776019"/>
          <a:ext cx="5013784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783583" y="4876800"/>
            <a:ext cx="295946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b="1" dirty="0" smtClean="0"/>
              <a:t>23/30</a:t>
            </a:r>
            <a:endParaRPr lang="en-US" sz="88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888991"/>
              </p:ext>
            </p:extLst>
          </p:nvPr>
        </p:nvGraphicFramePr>
        <p:xfrm>
          <a:off x="4130216" y="3944072"/>
          <a:ext cx="5013784" cy="291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52400" y="3962400"/>
            <a:ext cx="3886200" cy="762000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Signatories with Recent GHG Inventories Posted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1975" y="1196622"/>
            <a:ext cx="3886200" cy="762000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PERC Schools that are ACUPCC Signatories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3583" y="1981200"/>
            <a:ext cx="27029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25/75</a:t>
            </a:r>
            <a:endParaRPr lang="en-US" sz="8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05480" y="797649"/>
            <a:ext cx="3380039" cy="31464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2468" y="3944073"/>
            <a:ext cx="3362047" cy="2895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76200" y="-1"/>
            <a:ext cx="8915400" cy="1012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 smtClean="0"/>
              <a:t> </a:t>
            </a:r>
            <a:r>
              <a:rPr lang="en-US" sz="3600" b="1" u="sng" dirty="0" smtClean="0"/>
              <a:t>Summary of PA ACUPCC Signatories, 2013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89434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734300"/>
              </p:ext>
            </p:extLst>
          </p:nvPr>
        </p:nvGraphicFramePr>
        <p:xfrm>
          <a:off x="533400" y="914404"/>
          <a:ext cx="8077199" cy="5125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3176"/>
                <a:gridCol w="566479"/>
                <a:gridCol w="1157373"/>
                <a:gridCol w="1040171"/>
              </a:tblGrid>
              <a:tr h="74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Institution</a:t>
                      </a:r>
                      <a:r>
                        <a:rPr lang="en-US" sz="28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8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Type, Pennsylvania</a:t>
                      </a:r>
                      <a:endParaRPr lang="en-US" sz="2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ACUPCC </a:t>
                      </a:r>
                      <a:r>
                        <a:rPr lang="en-US" sz="1800" b="1" u="none" strike="noStrike" dirty="0">
                          <a:effectLst/>
                        </a:rPr>
                        <a:t>signatories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Percent of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effectLst/>
                        </a:rPr>
                        <a:t>Private, not-for-profit institutions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effectLst/>
                        </a:rPr>
                        <a:t>Private Bible </a:t>
                      </a:r>
                      <a:r>
                        <a:rPr lang="en-US" sz="2000" b="1" u="none" strike="noStrike" dirty="0" smtClean="0">
                          <a:effectLst/>
                        </a:rPr>
                        <a:t>colleges/religious institutions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effectLst/>
                        </a:rPr>
                        <a:t>Private Baccalaureate and Master's institutions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35.6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u="none" strike="noStrike" dirty="0">
                          <a:effectLst/>
                        </a:rPr>
                        <a:t>Private specialty four-year institutions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Private Doctoral Universities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17.2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Graduate Professional Schools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Graduate Seminaries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0.0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Public 2-year community colleges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13.3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PASSHE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State Related Main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75.0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State Related Affiliated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>
                          <a:effectLst/>
                        </a:rPr>
                        <a:t>28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 dirty="0">
                          <a:effectLst/>
                        </a:rPr>
                        <a:t>1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 dirty="0">
                          <a:effectLst/>
                        </a:rPr>
                        <a:t>3.6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8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16.6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44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116</Words>
  <Application>Microsoft Office PowerPoint</Application>
  <PresentationFormat>On-screen Show (4:3)</PresentationFormat>
  <Paragraphs>61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AUCPCC Signatories in Pennsylvania, 2013</dc:title>
  <dc:creator>Kathleen Schreiber</dc:creator>
  <cp:lastModifiedBy>Kathleen Schreiber</cp:lastModifiedBy>
  <cp:revision>8</cp:revision>
  <dcterms:created xsi:type="dcterms:W3CDTF">2013-10-25T02:00:35Z</dcterms:created>
  <dcterms:modified xsi:type="dcterms:W3CDTF">2013-10-25T03:46:53Z</dcterms:modified>
</cp:coreProperties>
</file>