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8"/>
  </p:sldMasterIdLst>
  <p:notesMasterIdLst>
    <p:notesMasterId r:id="rId29"/>
  </p:notesMasterIdLst>
  <p:handoutMasterIdLst>
    <p:handoutMasterId r:id="rId30"/>
  </p:handoutMasterIdLst>
  <p:sldIdLst>
    <p:sldId id="315" r:id="rId9"/>
    <p:sldId id="322" r:id="rId10"/>
    <p:sldId id="310" r:id="rId11"/>
    <p:sldId id="342" r:id="rId12"/>
    <p:sldId id="323" r:id="rId13"/>
    <p:sldId id="324" r:id="rId14"/>
    <p:sldId id="325" r:id="rId15"/>
    <p:sldId id="305" r:id="rId16"/>
    <p:sldId id="293" r:id="rId17"/>
    <p:sldId id="332" r:id="rId18"/>
    <p:sldId id="280" r:id="rId19"/>
    <p:sldId id="331" r:id="rId20"/>
    <p:sldId id="344" r:id="rId21"/>
    <p:sldId id="345" r:id="rId22"/>
    <p:sldId id="346" r:id="rId23"/>
    <p:sldId id="347" r:id="rId24"/>
    <p:sldId id="348" r:id="rId25"/>
    <p:sldId id="349" r:id="rId26"/>
    <p:sldId id="330" r:id="rId27"/>
    <p:sldId id="320" r:id="rId28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twork User" initials="NU" lastIdx="1" clrIdx="0"/>
  <p:cmAuthor id="1" name="dbrody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70833" autoAdjust="0"/>
  </p:normalViewPr>
  <p:slideViewPr>
    <p:cSldViewPr>
      <p:cViewPr varScale="1">
        <p:scale>
          <a:sx n="50" d="100"/>
          <a:sy n="50" d="100"/>
        </p:scale>
        <p:origin x="21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MSW Sent to Landfill, 2012</a:t>
            </a:r>
          </a:p>
          <a:p>
            <a:pPr>
              <a:defRPr/>
            </a:pPr>
            <a:r>
              <a:rPr lang="en-US" sz="1090" baseline="0"/>
              <a:t>in Millions of Tons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1240740740740743"/>
          <c:w val="0.96296296296296291"/>
          <c:h val="0.5858180227471565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Sheet3!$A$8:$A$17</c:f>
              <c:strCache>
                <c:ptCount val="10"/>
                <c:pt idx="0">
                  <c:v>Food</c:v>
                </c:pt>
                <c:pt idx="1">
                  <c:v>Plastics</c:v>
                </c:pt>
                <c:pt idx="2">
                  <c:v>Paper &amp; Paperboard</c:v>
                </c:pt>
                <c:pt idx="3">
                  <c:v>Metals</c:v>
                </c:pt>
                <c:pt idx="4">
                  <c:v>Yard Trimmings</c:v>
                </c:pt>
                <c:pt idx="5">
                  <c:v>Wood</c:v>
                </c:pt>
                <c:pt idx="6">
                  <c:v>Textiles</c:v>
                </c:pt>
                <c:pt idx="7">
                  <c:v>Glass</c:v>
                </c:pt>
                <c:pt idx="8">
                  <c:v>Other</c:v>
                </c:pt>
                <c:pt idx="9">
                  <c:v>Rubber &amp; Leather</c:v>
                </c:pt>
              </c:strCache>
            </c:strRef>
          </c:cat>
          <c:val>
            <c:numRef>
              <c:f>Sheet3!$B$8:$B$17</c:f>
              <c:numCache>
                <c:formatCode>General</c:formatCode>
                <c:ptCount val="10"/>
                <c:pt idx="0">
                  <c:v>34.69</c:v>
                </c:pt>
                <c:pt idx="1">
                  <c:v>28.95</c:v>
                </c:pt>
                <c:pt idx="2">
                  <c:v>24.26</c:v>
                </c:pt>
                <c:pt idx="3">
                  <c:v>14.76</c:v>
                </c:pt>
                <c:pt idx="4">
                  <c:v>14.37</c:v>
                </c:pt>
                <c:pt idx="5">
                  <c:v>13.41</c:v>
                </c:pt>
                <c:pt idx="6">
                  <c:v>12.08</c:v>
                </c:pt>
                <c:pt idx="7">
                  <c:v>8.3699999999999992</c:v>
                </c:pt>
                <c:pt idx="8">
                  <c:v>3.3</c:v>
                </c:pt>
                <c:pt idx="9">
                  <c:v>6.18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5196864"/>
        <c:axId val="378052120"/>
      </c:barChart>
      <c:catAx>
        <c:axId val="2751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052120"/>
        <c:crosses val="autoZero"/>
        <c:auto val="1"/>
        <c:lblAlgn val="ctr"/>
        <c:lblOffset val="100"/>
        <c:noMultiLvlLbl val="0"/>
      </c:catAx>
      <c:valAx>
        <c:axId val="378052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51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58245-EF31-4332-B846-269732007334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7271BD1-7554-4CD1-A00F-6F4955053A31}">
      <dgm:prSet phldrT="[Text]" custT="1"/>
      <dgm:spPr/>
      <dgm:t>
        <a:bodyPr/>
        <a:lstStyle/>
        <a:p>
          <a:r>
            <a:rPr lang="en-US" sz="1600" b="1" dirty="0" smtClean="0"/>
            <a:t>Recognition &amp; Awards</a:t>
          </a:r>
          <a:endParaRPr lang="en-US" sz="1600" b="1" dirty="0"/>
        </a:p>
      </dgm:t>
    </dgm:pt>
    <dgm:pt modelId="{034EF046-CADF-4E80-831B-D70641E35D57}" type="parTrans" cxnId="{82153C0F-EBFF-4F69-BA41-056EE9091DFB}">
      <dgm:prSet/>
      <dgm:spPr/>
      <dgm:t>
        <a:bodyPr/>
        <a:lstStyle/>
        <a:p>
          <a:endParaRPr lang="en-US"/>
        </a:p>
      </dgm:t>
    </dgm:pt>
    <dgm:pt modelId="{279618DE-D764-415B-95FD-2B1AD1410456}" type="sibTrans" cxnId="{82153C0F-EBFF-4F69-BA41-056EE9091DFB}">
      <dgm:prSet/>
      <dgm:spPr/>
      <dgm:t>
        <a:bodyPr/>
        <a:lstStyle/>
        <a:p>
          <a:endParaRPr lang="en-US"/>
        </a:p>
      </dgm:t>
    </dgm:pt>
    <dgm:pt modelId="{8158954F-9718-4276-9A15-7D79DB0F7D1F}">
      <dgm:prSet phldrT="[Text]" custT="1"/>
      <dgm:spPr>
        <a:gradFill rotWithShape="0">
          <a:gsLst>
            <a:gs pos="0">
              <a:srgbClr val="FF00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Technical Tools / Assistance</a:t>
          </a:r>
          <a:endParaRPr lang="en-US" sz="1600" b="1" dirty="0">
            <a:solidFill>
              <a:schemeClr val="tx1"/>
            </a:solidFill>
          </a:endParaRPr>
        </a:p>
      </dgm:t>
    </dgm:pt>
    <dgm:pt modelId="{D4AEE016-0321-4FA3-9C31-B0DCF142E159}" type="parTrans" cxnId="{C865BF96-317B-4512-9EBC-3EAD12E76A41}">
      <dgm:prSet/>
      <dgm:spPr/>
      <dgm:t>
        <a:bodyPr/>
        <a:lstStyle/>
        <a:p>
          <a:endParaRPr lang="en-US"/>
        </a:p>
      </dgm:t>
    </dgm:pt>
    <dgm:pt modelId="{B6044DF5-0FA8-4549-8DCD-C2880AEE2D72}" type="sibTrans" cxnId="{C865BF96-317B-4512-9EBC-3EAD12E76A41}">
      <dgm:prSet/>
      <dgm:spPr/>
      <dgm:t>
        <a:bodyPr/>
        <a:lstStyle/>
        <a:p>
          <a:endParaRPr lang="en-US"/>
        </a:p>
      </dgm:t>
    </dgm:pt>
    <dgm:pt modelId="{42CEED31-F196-435A-8C23-ABD2CBE5447B}">
      <dgm:prSet phldrT="[Text]" custT="1"/>
      <dgm:spPr/>
      <dgm:t>
        <a:bodyPr/>
        <a:lstStyle/>
        <a:p>
          <a:r>
            <a:rPr lang="en-US" sz="1600" b="1" dirty="0" smtClean="0"/>
            <a:t>Waste Tracking System</a:t>
          </a:r>
          <a:endParaRPr lang="en-US" sz="1600" b="1" dirty="0"/>
        </a:p>
      </dgm:t>
    </dgm:pt>
    <dgm:pt modelId="{14905AD3-2CB0-4A03-B291-706A3A440035}" type="parTrans" cxnId="{73988C50-93C5-4816-9A33-0401B3E7B0CD}">
      <dgm:prSet/>
      <dgm:spPr/>
      <dgm:t>
        <a:bodyPr/>
        <a:lstStyle/>
        <a:p>
          <a:endParaRPr lang="en-US"/>
        </a:p>
      </dgm:t>
    </dgm:pt>
    <dgm:pt modelId="{272F62A8-6948-4B0B-A651-D196FF19D7B5}" type="sibTrans" cxnId="{73988C50-93C5-4816-9A33-0401B3E7B0CD}">
      <dgm:prSet/>
      <dgm:spPr/>
      <dgm:t>
        <a:bodyPr/>
        <a:lstStyle/>
        <a:p>
          <a:endParaRPr lang="en-US"/>
        </a:p>
      </dgm:t>
    </dgm:pt>
    <dgm:pt modelId="{F8247A16-5EDE-411C-BDC0-36460536696A}">
      <dgm:prSet phldrT="[Text]" custT="1"/>
      <dgm:spPr/>
      <dgm:t>
        <a:bodyPr/>
        <a:lstStyle/>
        <a:p>
          <a:endParaRPr lang="en-US" sz="1600" b="1" dirty="0"/>
        </a:p>
      </dgm:t>
    </dgm:pt>
    <dgm:pt modelId="{B2198DCE-EFE2-4EC8-9EA8-0B50D7317E40}" type="sibTrans" cxnId="{E11F05A6-5980-4B64-A897-EFA7E7EFA050}">
      <dgm:prSet/>
      <dgm:spPr/>
      <dgm:t>
        <a:bodyPr/>
        <a:lstStyle/>
        <a:p>
          <a:endParaRPr lang="en-US"/>
        </a:p>
      </dgm:t>
    </dgm:pt>
    <dgm:pt modelId="{DB9FBBA5-FA34-43D3-AE21-EC3A3FB115E6}" type="parTrans" cxnId="{E11F05A6-5980-4B64-A897-EFA7E7EFA050}">
      <dgm:prSet/>
      <dgm:spPr/>
      <dgm:t>
        <a:bodyPr/>
        <a:lstStyle/>
        <a:p>
          <a:endParaRPr lang="en-US"/>
        </a:p>
      </dgm:t>
    </dgm:pt>
    <dgm:pt modelId="{FEBB43D0-5070-43A9-8908-282649EC02EB}" type="pres">
      <dgm:prSet presAssocID="{B3758245-EF31-4332-B846-2697320073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5C7C4-07A0-45C6-8673-8FA001BF96AC}" type="pres">
      <dgm:prSet presAssocID="{B3758245-EF31-4332-B846-269732007334}" presName="ellipse" presStyleLbl="trBgShp" presStyleIdx="0" presStyleCnt="1" custScaleX="122544" custScaleY="103519" custLinFactNeighborX="0" custLinFactNeighborY="8250"/>
      <dgm:spPr>
        <a:solidFill>
          <a:schemeClr val="accent2">
            <a:lumMod val="20000"/>
            <a:lumOff val="8000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5EB5C6D4-7975-44DD-B200-A172C359E61D}" type="pres">
      <dgm:prSet presAssocID="{B3758245-EF31-4332-B846-269732007334}" presName="arrow1" presStyleLbl="fgShp" presStyleIdx="0" presStyleCnt="1" custLinFactNeighborY="-40946"/>
      <dgm:spPr/>
    </dgm:pt>
    <dgm:pt modelId="{F22955D1-EA1B-4FF8-BA7A-A8FCB9B51263}" type="pres">
      <dgm:prSet presAssocID="{B3758245-EF31-4332-B846-2697320073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3D78D-B34C-4234-87C0-2F560B07134F}" type="pres">
      <dgm:prSet presAssocID="{8158954F-9718-4276-9A15-7D79DB0F7D1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09130-DE35-447E-9299-BF2AC182D688}" type="pres">
      <dgm:prSet presAssocID="{42CEED31-F196-435A-8C23-ABD2CBE5447B}" presName="item2" presStyleLbl="node1" presStyleIdx="1" presStyleCnt="3" custScaleX="126010" custScaleY="11072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9A0C3-CA83-4CE2-942B-8640F1850EA5}" type="pres">
      <dgm:prSet presAssocID="{F8247A16-5EDE-411C-BDC0-36460536696A}" presName="item3" presStyleLbl="node1" presStyleIdx="2" presStyleCnt="3" custScaleX="125842" custScaleY="123248" custLinFactNeighborX="21365" custLinFactNeighborY="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345C8-0E3D-4D33-A1DB-324492482139}" type="pres">
      <dgm:prSet presAssocID="{B3758245-EF31-4332-B846-269732007334}" presName="funnel" presStyleLbl="trAlignAcc1" presStyleIdx="0" presStyleCnt="1" custScaleX="110256" custScaleY="91246" custLinFactNeighborX="1044" custLinFactNeighborY="-893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71E645DF-70AC-4324-9B0D-5117C43EC9E7}" type="presOf" srcId="{B3758245-EF31-4332-B846-269732007334}" destId="{FEBB43D0-5070-43A9-8908-282649EC02EB}" srcOrd="0" destOrd="0" presId="urn:microsoft.com/office/officeart/2005/8/layout/funnel1"/>
    <dgm:cxn modelId="{7AC89A1F-9004-4863-ACC6-8D5E16A77D17}" type="presOf" srcId="{42CEED31-F196-435A-8C23-ABD2CBE5447B}" destId="{DA73D78D-B34C-4234-87C0-2F560B07134F}" srcOrd="0" destOrd="0" presId="urn:microsoft.com/office/officeart/2005/8/layout/funnel1"/>
    <dgm:cxn modelId="{377F4A0F-D6EA-4C5F-9E87-2F13C8B51F3E}" type="presOf" srcId="{D7271BD1-7554-4CD1-A00F-6F4955053A31}" destId="{70E9A0C3-CA83-4CE2-942B-8640F1850EA5}" srcOrd="0" destOrd="0" presId="urn:microsoft.com/office/officeart/2005/8/layout/funnel1"/>
    <dgm:cxn modelId="{C865BF96-317B-4512-9EBC-3EAD12E76A41}" srcId="{B3758245-EF31-4332-B846-269732007334}" destId="{8158954F-9718-4276-9A15-7D79DB0F7D1F}" srcOrd="1" destOrd="0" parTransId="{D4AEE016-0321-4FA3-9C31-B0DCF142E159}" sibTransId="{B6044DF5-0FA8-4549-8DCD-C2880AEE2D72}"/>
    <dgm:cxn modelId="{7718083C-29B7-4CB5-A2CA-90E6837FE00E}" type="presOf" srcId="{F8247A16-5EDE-411C-BDC0-36460536696A}" destId="{F22955D1-EA1B-4FF8-BA7A-A8FCB9B51263}" srcOrd="0" destOrd="0" presId="urn:microsoft.com/office/officeart/2005/8/layout/funnel1"/>
    <dgm:cxn modelId="{AC717949-8C5A-489F-A618-C794C3437E76}" type="presOf" srcId="{8158954F-9718-4276-9A15-7D79DB0F7D1F}" destId="{AF009130-DE35-447E-9299-BF2AC182D688}" srcOrd="0" destOrd="0" presId="urn:microsoft.com/office/officeart/2005/8/layout/funnel1"/>
    <dgm:cxn modelId="{E11F05A6-5980-4B64-A897-EFA7E7EFA050}" srcId="{B3758245-EF31-4332-B846-269732007334}" destId="{F8247A16-5EDE-411C-BDC0-36460536696A}" srcOrd="3" destOrd="0" parTransId="{DB9FBBA5-FA34-43D3-AE21-EC3A3FB115E6}" sibTransId="{B2198DCE-EFE2-4EC8-9EA8-0B50D7317E40}"/>
    <dgm:cxn modelId="{82153C0F-EBFF-4F69-BA41-056EE9091DFB}" srcId="{B3758245-EF31-4332-B846-269732007334}" destId="{D7271BD1-7554-4CD1-A00F-6F4955053A31}" srcOrd="0" destOrd="0" parTransId="{034EF046-CADF-4E80-831B-D70641E35D57}" sibTransId="{279618DE-D764-415B-95FD-2B1AD1410456}"/>
    <dgm:cxn modelId="{73988C50-93C5-4816-9A33-0401B3E7B0CD}" srcId="{B3758245-EF31-4332-B846-269732007334}" destId="{42CEED31-F196-435A-8C23-ABD2CBE5447B}" srcOrd="2" destOrd="0" parTransId="{14905AD3-2CB0-4A03-B291-706A3A440035}" sibTransId="{272F62A8-6948-4B0B-A651-D196FF19D7B5}"/>
    <dgm:cxn modelId="{F27BEBC0-A400-4868-878C-4CA7BD514685}" type="presParOf" srcId="{FEBB43D0-5070-43A9-8908-282649EC02EB}" destId="{F435C7C4-07A0-45C6-8673-8FA001BF96AC}" srcOrd="0" destOrd="0" presId="urn:microsoft.com/office/officeart/2005/8/layout/funnel1"/>
    <dgm:cxn modelId="{3AF88638-190C-4742-A712-750E276AE07A}" type="presParOf" srcId="{FEBB43D0-5070-43A9-8908-282649EC02EB}" destId="{5EB5C6D4-7975-44DD-B200-A172C359E61D}" srcOrd="1" destOrd="0" presId="urn:microsoft.com/office/officeart/2005/8/layout/funnel1"/>
    <dgm:cxn modelId="{2F5F85D7-76B8-4CD3-952C-5A206C669B5F}" type="presParOf" srcId="{FEBB43D0-5070-43A9-8908-282649EC02EB}" destId="{F22955D1-EA1B-4FF8-BA7A-A8FCB9B51263}" srcOrd="2" destOrd="0" presId="urn:microsoft.com/office/officeart/2005/8/layout/funnel1"/>
    <dgm:cxn modelId="{EDC42B59-4CA6-4F27-9FCF-8D623DFCEB1C}" type="presParOf" srcId="{FEBB43D0-5070-43A9-8908-282649EC02EB}" destId="{DA73D78D-B34C-4234-87C0-2F560B07134F}" srcOrd="3" destOrd="0" presId="urn:microsoft.com/office/officeart/2005/8/layout/funnel1"/>
    <dgm:cxn modelId="{AED32E33-4E59-4BE7-BB22-3E18B8B015BA}" type="presParOf" srcId="{FEBB43D0-5070-43A9-8908-282649EC02EB}" destId="{AF009130-DE35-447E-9299-BF2AC182D688}" srcOrd="4" destOrd="0" presId="urn:microsoft.com/office/officeart/2005/8/layout/funnel1"/>
    <dgm:cxn modelId="{57457CDC-F48E-4BAA-BDDA-F82EC7446F29}" type="presParOf" srcId="{FEBB43D0-5070-43A9-8908-282649EC02EB}" destId="{70E9A0C3-CA83-4CE2-942B-8640F1850EA5}" srcOrd="5" destOrd="0" presId="urn:microsoft.com/office/officeart/2005/8/layout/funnel1"/>
    <dgm:cxn modelId="{31572805-7843-482A-8F31-5DF81146FC6A}" type="presParOf" srcId="{FEBB43D0-5070-43A9-8908-282649EC02EB}" destId="{754345C8-0E3D-4D33-A1DB-32449248213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6AA1C-FF3D-44DF-8823-99511068C2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2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2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4F03-803A-4B34-B3A3-271DD997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CE42A7-84E3-4B0E-AB53-28BE6BE8C6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70C0B90-D4F4-4849-B7CB-555328DC7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44% of the food produced and imported in the US ends up in the landfill or compost pile.  </a:t>
            </a:r>
            <a:endParaRPr lang="en-US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NOTE:  </a:t>
            </a:r>
            <a:r>
              <a:rPr lang="en-US" baseline="0" dirty="0" smtClean="0"/>
              <a:t>This estimate is from Jonathan Bloom’s book American Wasteland.  It’s based on a volumetric calculation for the </a:t>
            </a:r>
            <a:r>
              <a:rPr lang="en-US" baseline="0" dirty="0" err="1" smtClean="0"/>
              <a:t>Rosebowl</a:t>
            </a:r>
            <a:r>
              <a:rPr lang="en-US" baseline="0" dirty="0" smtClean="0"/>
              <a:t> capacity using EPA data on the amount of food waste disposal annually.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makes Food waste the single largest</a:t>
            </a:r>
            <a:r>
              <a:rPr lang="en-US" baseline="0" dirty="0" smtClean="0"/>
              <a:t> component of our municipal solid waste stream that ends up in the landfill.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US families throw out approximately 25% of what they buy.  The cost estimate for the </a:t>
            </a:r>
            <a:r>
              <a:rPr 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avg</a:t>
            </a:r>
            <a:r>
              <a:rPr 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family of four is $1365 – 2275 annually.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4224CD-4192-48C1-A2DA-5F02B2128441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483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 in 6 people in US are food insecure. Effects children and seniors disproportionally.</a:t>
            </a:r>
          </a:p>
          <a:p>
            <a:pPr defTabSz="930275"/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Food insecurity is when people don’t “at all times have access to sufficient, safe, nutritious food to maintain a healthy and active life”. (World Food Summit, 1996).</a:t>
            </a:r>
          </a:p>
          <a:p>
            <a:pPr defTabSz="930275"/>
            <a:r>
              <a:rPr 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It is estimated that food saved by reducing losses by just 15% could feed more than 25 million americans every year.</a:t>
            </a:r>
          </a:p>
          <a:p>
            <a:pPr defTabSz="930275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F22FFE-DE73-47A2-9776-291E061B095D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0721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82456-FA64-4211-9E2B-4CC5B1FC05D3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732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None/>
            </a:pPr>
            <a:r>
              <a:rPr lang="en-US" b="1" dirty="0" smtClean="0"/>
              <a:t>Environmental</a:t>
            </a:r>
          </a:p>
          <a:p>
            <a:pPr>
              <a:buClr>
                <a:schemeClr val="accent6"/>
              </a:buClr>
              <a:buFont typeface="Wingdings" pitchFamily="2" charset="2"/>
              <a:buNone/>
            </a:pPr>
            <a:r>
              <a:rPr lang="en-US" dirty="0" smtClean="0"/>
              <a:t>- Food that enters a landfill produces methane, a greenhouse gas with </a:t>
            </a:r>
            <a:r>
              <a:rPr lang="en-US" b="1" dirty="0" smtClean="0">
                <a:solidFill>
                  <a:schemeClr val="accent1"/>
                </a:solidFill>
              </a:rPr>
              <a:t>21 times </a:t>
            </a:r>
            <a:r>
              <a:rPr lang="en-US" dirty="0" smtClean="0"/>
              <a:t>the warming potential of CO</a:t>
            </a:r>
            <a:r>
              <a:rPr lang="en-US" baseline="-25000" dirty="0" smtClean="0"/>
              <a:t>2</a:t>
            </a:r>
          </a:p>
          <a:p>
            <a:pPr>
              <a:buClr>
                <a:schemeClr val="accent6"/>
              </a:buClr>
              <a:buFontTx/>
              <a:buChar char="-"/>
            </a:pPr>
            <a:r>
              <a:rPr lang="en-US" dirty="0" smtClean="0"/>
              <a:t>Landfills</a:t>
            </a:r>
            <a:r>
              <a:rPr lang="en-US" baseline="0" dirty="0" smtClean="0"/>
              <a:t> are the second greatest source of methane.  </a:t>
            </a:r>
          </a:p>
          <a:p>
            <a:pPr>
              <a:buClr>
                <a:schemeClr val="accent6"/>
              </a:buClr>
              <a:buFontTx/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Social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Char char="-"/>
              <a:tabLst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50 million Americans</a:t>
            </a:r>
            <a:r>
              <a:rPr lang="en-US" dirty="0" smtClean="0"/>
              <a:t>, or 14% of American households, were food insecure in 2009 (USDA).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Food insecurity can increase the likelihood for an individual to have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health concerns.</a:t>
            </a:r>
          </a:p>
          <a:p>
            <a:pPr>
              <a:buClr>
                <a:schemeClr val="accent6"/>
              </a:buClr>
              <a:buNone/>
            </a:pPr>
            <a:endParaRPr lang="en-US" b="1" dirty="0" smtClean="0"/>
          </a:p>
          <a:p>
            <a:pPr>
              <a:buClr>
                <a:schemeClr val="accent6"/>
              </a:buClr>
              <a:buNone/>
            </a:pPr>
            <a:r>
              <a:rPr lang="en-US" b="1" dirty="0" smtClean="0"/>
              <a:t>Economic</a:t>
            </a:r>
            <a:r>
              <a:rPr lang="en-US" dirty="0" smtClean="0"/>
              <a:t> 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smtClean="0"/>
              <a:t>Wasted food costs America </a:t>
            </a:r>
            <a:r>
              <a:rPr lang="en-US" b="1" dirty="0" smtClean="0">
                <a:solidFill>
                  <a:schemeClr val="accent1"/>
                </a:solidFill>
              </a:rPr>
              <a:t>more than $100 billion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annually </a:t>
            </a:r>
            <a:r>
              <a:rPr lang="en-US" sz="1800" dirty="0" smtClean="0"/>
              <a:t>(Bloom, 2007)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smtClean="0"/>
              <a:t> - Costs from disposal of municipal waste</a:t>
            </a:r>
          </a:p>
          <a:p>
            <a:pPr>
              <a:buClr>
                <a:schemeClr val="accent6"/>
              </a:buClr>
              <a:buNone/>
            </a:pPr>
            <a:r>
              <a:rPr lang="en-US" dirty="0" smtClean="0"/>
              <a:t> - Costs from over-purchasing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 smtClean="0"/>
              <a:t> - Costs from inefficient</a:t>
            </a:r>
            <a:r>
              <a:rPr lang="en-US" baseline="0" dirty="0" smtClean="0"/>
              <a:t> prep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baseline="0" dirty="0" smtClean="0"/>
              <a:t> - Costs from energy?</a:t>
            </a:r>
            <a:endParaRPr lang="en-US" dirty="0" smtClean="0"/>
          </a:p>
          <a:p>
            <a:pPr>
              <a:buClr>
                <a:schemeClr val="accent6"/>
              </a:buClr>
              <a:buFontTx/>
              <a:buChar char="-"/>
            </a:pPr>
            <a:endParaRPr lang="en-US" dirty="0" smtClean="0"/>
          </a:p>
          <a:p>
            <a:pPr>
              <a:buClr>
                <a:schemeClr val="accent6"/>
              </a:buClr>
              <a:buNone/>
            </a:pPr>
            <a:endParaRPr lang="en-US" dirty="0" smtClean="0"/>
          </a:p>
          <a:p>
            <a:pPr lvl="1">
              <a:buClr>
                <a:schemeClr val="accent6"/>
              </a:buClr>
              <a:buFont typeface="Calibri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SzPct val="75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Improve your bottom line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through cost savings from reduced purchasing and waste fees and improves your image</a:t>
            </a:r>
          </a:p>
          <a:p>
            <a:pPr>
              <a:buClr>
                <a:schemeClr val="accent6"/>
              </a:buClr>
              <a:buSzPct val="75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Supports your community </a:t>
            </a:r>
            <a:r>
              <a:rPr lang="en-US" dirty="0" smtClean="0"/>
              <a:t>by</a:t>
            </a:r>
            <a:r>
              <a:rPr lang="en-US" b="1" dirty="0" smtClean="0"/>
              <a:t> </a:t>
            </a:r>
            <a:r>
              <a:rPr lang="en-US" dirty="0" smtClean="0"/>
              <a:t>feeding people, not landfills</a:t>
            </a:r>
          </a:p>
          <a:p>
            <a:pPr>
              <a:buClr>
                <a:schemeClr val="accent6"/>
              </a:buClr>
              <a:buSzPct val="75000"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Reduces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greenhouse gas emissions </a:t>
            </a:r>
            <a:r>
              <a:rPr lang="en-US" dirty="0" smtClean="0"/>
              <a:t>by disposal</a:t>
            </a:r>
            <a:r>
              <a:rPr lang="en-US" baseline="0" dirty="0" smtClean="0"/>
              <a:t> of food in landfills, which converts to methane a potent </a:t>
            </a:r>
            <a:r>
              <a:rPr lang="en-US" baseline="0" dirty="0" err="1" smtClean="0"/>
              <a:t>ghg</a:t>
            </a:r>
            <a:r>
              <a:rPr lang="en-US" baseline="0" dirty="0" smtClean="0"/>
              <a:t>.  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Flexible</a:t>
            </a:r>
            <a:r>
              <a:rPr lang="en-US" dirty="0" smtClean="0"/>
              <a:t> - With the </a:t>
            </a:r>
            <a:r>
              <a:rPr lang="en-US" dirty="0" err="1" smtClean="0"/>
              <a:t>WasteWise</a:t>
            </a:r>
            <a:r>
              <a:rPr lang="en-US" dirty="0" smtClean="0"/>
              <a:t> Re-TRAC data management system, users can manage multiple facilities, control which users have access to each facility, and input data as frequently as desired - daily, weekly, monthly, quarterly, yearly.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Web-based</a:t>
            </a:r>
            <a:r>
              <a:rPr lang="en-US" dirty="0" smtClean="0"/>
              <a:t> - Re-TRAC can be accessed anytime, anywhere by multiple users.</a:t>
            </a:r>
          </a:p>
          <a:p>
            <a:r>
              <a:rPr lang="en-US" b="1" dirty="0" smtClean="0"/>
              <a:t>Measurable</a:t>
            </a:r>
            <a:r>
              <a:rPr lang="en-US" dirty="0" smtClean="0"/>
              <a:t> - GHG emission reductions can be calculated instantly and translated into real-life equivalents, such as cars</a:t>
            </a:r>
            <a:r>
              <a:rPr lang="en-US" baseline="0" dirty="0" smtClean="0"/>
              <a:t> off the road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Secure</a:t>
            </a:r>
            <a:r>
              <a:rPr lang="en-US" dirty="0" smtClean="0"/>
              <a:t> - </a:t>
            </a:r>
            <a:r>
              <a:rPr lang="en-US" dirty="0" err="1" smtClean="0"/>
              <a:t>WasteWise</a:t>
            </a:r>
            <a:r>
              <a:rPr lang="en-US" dirty="0" smtClean="0"/>
              <a:t> Re-TRAC uses a multi-tiered security system to ensure your data remains safe.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3C1B2-F613-4563-AB39-4A2B30753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6626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6436-0F85-4534-9716-0633F1A47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355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6346A-5BA5-4C19-B7B9-39FDB1D64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58935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4D23-AB22-41EF-87F2-1E2657CBBD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305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B586-57B5-4F82-889C-D83EB66DA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9860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0BE5C-50D1-4BE2-BCFF-DBDD288A87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0185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E954-21BB-4E51-8F60-B9FCD60B0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8938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EEAA81-B188-49BC-9085-4E80FD0DB5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1340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D453-C912-4F25-8317-EF3CF6A49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2132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1909-BF23-47D6-B0CC-AFC4A9B15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03054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5807-BAE3-4911-A7BB-84041D343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74700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555D-82EF-4D00-B5EB-C3552490B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32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51BC-FFBE-4CCB-8480-51956193D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7433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23B9-59AC-402A-9CF8-D78695B9B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40305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177F-1E3F-4397-8F00-27B90E456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54405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0721A0-70FF-48D9-81FC-233DEF727A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7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foodrecoverychallen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olfgang.luke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xstock.com/store/welcome_lookup.asp?parentdept_id=200&amp;dept_id=202&amp;PhotogCode=4087&amp;PhotogName=Photos.com+Select&amp;ImageNumber=884935&amp;PageMode=chby&amp;PRelease=1&amp;MRelease=1&amp;VolumeID=3503&amp;Keywords=Day|Garbage|Landfill|Outdoor|Pollution|Sanitation|Truck|Waste|Dump+Truck&amp;SearchStr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rots,eggplants,farmers markets,foods,Fotolia,fresh,harvests,nutrition,produce,selling stands,tomatoes,turnips,variety,vegetables,zucchinis"/>
          <p:cNvPicPr>
            <a:picLocks noChangeAspect="1" noChangeArrowheads="1"/>
          </p:cNvPicPr>
          <p:nvPr/>
        </p:nvPicPr>
        <p:blipFill>
          <a:blip r:embed="rId3" cstate="print"/>
          <a:srcRect t="17231" r="4000" b="16308"/>
          <a:stretch>
            <a:fillRect/>
          </a:stretch>
        </p:blipFill>
        <p:spPr bwMode="auto">
          <a:xfrm>
            <a:off x="0" y="0"/>
            <a:ext cx="224536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frican Americans,African descent,chopping,chops,cuts,cuttings,dices,dicing,food preparation,hands,lettuces,males,men,people,photographs,tomatoes,vegetables"/>
          <p:cNvPicPr>
            <a:picLocks noChangeAspect="1" noChangeArrowheads="1"/>
          </p:cNvPicPr>
          <p:nvPr/>
        </p:nvPicPr>
        <p:blipFill>
          <a:blip r:embed="rId4" cstate="print"/>
          <a:srcRect t="17231" r="4000" b="16308"/>
          <a:stretch>
            <a:fillRect/>
          </a:stretch>
        </p:blipFill>
        <p:spPr bwMode="auto">
          <a:xfrm>
            <a:off x="2286000" y="0"/>
            <a:ext cx="224536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ood waste.JPG"/>
          <p:cNvPicPr>
            <a:picLocks noChangeAspect="1"/>
          </p:cNvPicPr>
          <p:nvPr/>
        </p:nvPicPr>
        <p:blipFill>
          <a:blip r:embed="rId5" cstate="print"/>
          <a:srcRect r="2846" b="7407"/>
          <a:stretch>
            <a:fillRect/>
          </a:stretch>
        </p:blipFill>
        <p:spPr>
          <a:xfrm>
            <a:off x="4612639" y="0"/>
            <a:ext cx="2245361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ompost Hands.JPG"/>
          <p:cNvPicPr>
            <a:picLocks noChangeAspect="1"/>
          </p:cNvPicPr>
          <p:nvPr/>
        </p:nvPicPr>
        <p:blipFill>
          <a:blip r:embed="rId6" cstate="print"/>
          <a:srcRect t="14815"/>
          <a:stretch>
            <a:fillRect/>
          </a:stretch>
        </p:blipFill>
        <p:spPr>
          <a:xfrm>
            <a:off x="6904028" y="0"/>
            <a:ext cx="2239972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39" y="3352801"/>
            <a:ext cx="6626861" cy="381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“Building Bridges” -The</a:t>
            </a:r>
            <a:r>
              <a:rPr lang="en-US" dirty="0" smtClean="0"/>
              <a:t> PA Higher Education Food Recovery Challenge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486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Luke Wolfgang, USEPA Sustainability Coordinator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olfgang.luke@epa.gov</a:t>
            </a:r>
            <a:endParaRPr lang="en-US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72" y="1385377"/>
            <a:ext cx="5431238" cy="47748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3" y="5369612"/>
            <a:ext cx="2515238" cy="59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5075" y="3266073"/>
            <a:ext cx="198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Cost Savings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57999" y="3820381"/>
            <a:ext cx="557452" cy="926861"/>
          </a:xfrm>
          <a:prstGeom prst="line">
            <a:avLst/>
          </a:prstGeom>
          <a:ln w="50800">
            <a:solidFill>
              <a:srgbClr val="00B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12907" y="2283870"/>
            <a:ext cx="550571" cy="917621"/>
          </a:xfrm>
          <a:prstGeom prst="straightConnector1">
            <a:avLst/>
          </a:prstGeom>
          <a:ln w="508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50030" y="1845844"/>
            <a:ext cx="8500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</a:rPr>
              <a:t>Max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3221" y="4811799"/>
            <a:ext cx="1009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</a:rPr>
              <a:t>None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2476121" y="3934729"/>
            <a:ext cx="456974" cy="734275"/>
          </a:xfrm>
          <a:prstGeom prst="line">
            <a:avLst/>
          </a:prstGeom>
          <a:ln w="50800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434630" y="2283870"/>
            <a:ext cx="586028" cy="917621"/>
          </a:xfrm>
          <a:prstGeom prst="straightConnector1">
            <a:avLst/>
          </a:prstGeom>
          <a:ln w="508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96591" y="3222056"/>
            <a:ext cx="1668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B050"/>
                </a:solidFill>
              </a:rPr>
              <a:t>Green House Gas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1431" y="1845844"/>
            <a:ext cx="12430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</a:rPr>
              <a:t>Reduce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76121" y="4811800"/>
            <a:ext cx="13053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B050"/>
                </a:solidFill>
              </a:rPr>
              <a:t>Generate</a:t>
            </a:r>
            <a:endParaRPr lang="en-US" sz="2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40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077200" cy="3505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Data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/>
              <a:t>Management System</a:t>
            </a:r>
            <a:endParaRPr lang="en-US" dirty="0" smtClean="0"/>
          </a:p>
          <a:p>
            <a:pPr lvl="1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dirty="0" smtClean="0"/>
              <a:t>Tracks food waste diversion activities</a:t>
            </a:r>
          </a:p>
          <a:p>
            <a:pPr lvl="1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dirty="0" smtClean="0"/>
              <a:t>Web-based and secure</a:t>
            </a:r>
          </a:p>
          <a:p>
            <a:pPr lvl="1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dirty="0" smtClean="0"/>
              <a:t>Converts to GHG and other metrics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EPA Awards </a:t>
            </a:r>
            <a:r>
              <a:rPr lang="en-US" dirty="0" smtClean="0"/>
              <a:t>and Recognition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Technical assistance </a:t>
            </a:r>
            <a:r>
              <a:rPr lang="en-US" dirty="0" smtClean="0"/>
              <a:t>from EPA</a:t>
            </a:r>
            <a:endParaRPr lang="en-US" b="1" dirty="0" smtClean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Regular webinars </a:t>
            </a:r>
            <a:r>
              <a:rPr lang="en-US" dirty="0" smtClean="0"/>
              <a:t>on food waste related issues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Website</a:t>
            </a:r>
            <a:r>
              <a:rPr lang="en-US" dirty="0" smtClean="0"/>
              <a:t> with case studies, tools, templates, and other outreach materials</a:t>
            </a:r>
          </a:p>
          <a:p>
            <a:pPr lvl="1">
              <a:buClr>
                <a:schemeClr val="accent6"/>
              </a:buCl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Food Recovery Challenge</a:t>
            </a:r>
            <a:br>
              <a:rPr lang="en-US" b="1" dirty="0" smtClean="0"/>
            </a:br>
            <a:r>
              <a:rPr lang="en-US" b="1" dirty="0" smtClean="0"/>
              <a:t> Participant Benefits </a:t>
            </a:r>
            <a:endParaRPr lang="en-US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4290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Baseline and Goal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Implement a Food Diversion Program</a:t>
            </a:r>
          </a:p>
          <a:p>
            <a:pPr lvl="1"/>
            <a:r>
              <a:rPr lang="en-US" sz="3200" dirty="0" smtClean="0"/>
              <a:t>Donation, Composting, Prevention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Report at the End of the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20000" cy="990600"/>
          </a:xfrm>
        </p:spPr>
        <p:txBody>
          <a:bodyPr/>
          <a:lstStyle/>
          <a:p>
            <a:r>
              <a:rPr lang="en-US" b="1" dirty="0" smtClean="0"/>
              <a:t>Food Recovery Challenge Program Requirements are as Easy as 123…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970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87723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Higher Education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29" y="2286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67200"/>
            <a:ext cx="1676400" cy="123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3" y="914400"/>
            <a:ext cx="2480151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4952370" y="189171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649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79261" y="378759"/>
            <a:ext cx="6553201" cy="990600"/>
            <a:chOff x="1295399" y="533400"/>
            <a:chExt cx="6553201" cy="990600"/>
          </a:xfrm>
        </p:grpSpPr>
        <p:pic>
          <p:nvPicPr>
            <p:cNvPr id="9" name="Picture 4" descr="https://encrypted-tbn2.gstatic.com/images?q=tbn:ANd9GcSryF_8P2y9_oO53VZdE9x_CLKcl5jeNUaRc3nYre_1JdYuvNZ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334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99" y="573285"/>
              <a:ext cx="1268697" cy="9356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08" y="740383"/>
              <a:ext cx="2287192" cy="77298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074" y="1643156"/>
            <a:ext cx="4503576" cy="4486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838200" y="4495800"/>
            <a:ext cx="2350722" cy="6096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254000"/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800" b="1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Connection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776930" y="3430434"/>
            <a:ext cx="1802922" cy="609600"/>
          </a:xfrm>
          <a:prstGeom prst="rect">
            <a:avLst/>
          </a:prstGeom>
          <a:solidFill>
            <a:schemeClr val="bg1"/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177230" y="2819400"/>
            <a:ext cx="2209800" cy="72237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254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800" b="1" dirty="0" smtClean="0"/>
              <a:t>Leadership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82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52" y="381000"/>
            <a:ext cx="383331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Non-Profit, Public, Private Partnership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81400" y="3878648"/>
            <a:ext cx="2666999" cy="2979352"/>
            <a:chOff x="820948" y="1905000"/>
            <a:chExt cx="2666999" cy="2979352"/>
          </a:xfrm>
        </p:grpSpPr>
        <p:sp>
          <p:nvSpPr>
            <p:cNvPr id="3" name="Rectangle 2"/>
            <p:cNvSpPr/>
            <p:nvPr/>
          </p:nvSpPr>
          <p:spPr>
            <a:xfrm>
              <a:off x="830234" y="1905000"/>
              <a:ext cx="2209140" cy="253305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04351" y="1984976"/>
              <a:ext cx="848579" cy="787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encrypted-tbn2.gstatic.com/images?q=tbn:ANd9GcSryF_8P2y9_oO53VZdE9x_CLKcl5jeNUaRc3nYre_1JdYuvNZ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304" y="203613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"/>
            <p:cNvSpPr txBox="1">
              <a:spLocks noChangeArrowheads="1"/>
            </p:cNvSpPr>
            <p:nvPr/>
          </p:nvSpPr>
          <p:spPr>
            <a:xfrm>
              <a:off x="820948" y="2289775"/>
              <a:ext cx="2666999" cy="25945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 </a:t>
              </a:r>
            </a:p>
            <a:p>
              <a:pPr marL="457200" indent="-457200"/>
              <a:r>
                <a:rPr lang="en-US" sz="2000" dirty="0" smtClean="0"/>
                <a:t>Program</a:t>
              </a:r>
            </a:p>
            <a:p>
              <a:pPr marL="457200" indent="-457200"/>
              <a:r>
                <a:rPr lang="en-US" sz="2000" dirty="0" smtClean="0"/>
                <a:t>Technical experts</a:t>
              </a:r>
            </a:p>
            <a:p>
              <a:pPr marL="457200" indent="-457200"/>
              <a:r>
                <a:rPr lang="en-US" sz="2000" dirty="0" smtClean="0"/>
                <a:t>External Recognition</a:t>
              </a:r>
            </a:p>
            <a:p>
              <a:pPr marL="0" indent="0">
                <a:buFont typeface="Symbol" pitchFamily="18" charset="2"/>
                <a:buNone/>
              </a:pPr>
              <a:endParaRPr lang="en-US" sz="26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6170" y="1366424"/>
            <a:ext cx="2437280" cy="2286110"/>
            <a:chOff x="6076950" y="881330"/>
            <a:chExt cx="2437280" cy="2286110"/>
          </a:xfrm>
        </p:grpSpPr>
        <p:sp>
          <p:nvSpPr>
            <p:cNvPr id="16" name="Rectangle 15"/>
            <p:cNvSpPr/>
            <p:nvPr/>
          </p:nvSpPr>
          <p:spPr>
            <a:xfrm>
              <a:off x="6228230" y="1330583"/>
              <a:ext cx="2286000" cy="148881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43734" y="881330"/>
              <a:ext cx="146797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345" y="914400"/>
              <a:ext cx="1391770" cy="470367"/>
            </a:xfrm>
            <a:prstGeom prst="rect">
              <a:avLst/>
            </a:prstGeom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076950" y="1066690"/>
              <a:ext cx="2286000" cy="210075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 </a:t>
              </a:r>
            </a:p>
            <a:p>
              <a:pPr marL="457200" indent="-457200"/>
              <a:r>
                <a:rPr lang="en-US" sz="2000" dirty="0"/>
                <a:t>Leadership</a:t>
              </a:r>
            </a:p>
            <a:p>
              <a:pPr marL="457200" indent="-457200"/>
              <a:r>
                <a:rPr lang="en-US" sz="2000" dirty="0" smtClean="0"/>
                <a:t>Funding</a:t>
              </a:r>
            </a:p>
            <a:p>
              <a:pPr marL="457200" indent="-457200"/>
              <a:r>
                <a:rPr lang="en-US" sz="2000" dirty="0" smtClean="0"/>
                <a:t>Participation</a:t>
              </a:r>
            </a:p>
            <a:p>
              <a:pPr marL="0" indent="0">
                <a:buFont typeface="Symbol" pitchFamily="18" charset="2"/>
                <a:buNone/>
              </a:pPr>
              <a:endParaRPr lang="en-US" sz="2600" dirty="0" smtClean="0"/>
            </a:p>
          </p:txBody>
        </p:sp>
      </p:grpSp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5517" y="1543523"/>
            <a:ext cx="2176611" cy="1498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0" y="5022392"/>
            <a:ext cx="1981200" cy="1185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81000" y="4485086"/>
            <a:ext cx="2350722" cy="6096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800" b="1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Connection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2754" y="1406783"/>
            <a:ext cx="2666999" cy="2977633"/>
            <a:chOff x="3276600" y="3277804"/>
            <a:chExt cx="2666999" cy="3275396"/>
          </a:xfrm>
        </p:grpSpPr>
        <p:sp>
          <p:nvSpPr>
            <p:cNvPr id="5" name="Rectangle 4"/>
            <p:cNvSpPr/>
            <p:nvPr/>
          </p:nvSpPr>
          <p:spPr>
            <a:xfrm>
              <a:off x="3285226" y="3277804"/>
              <a:ext cx="2514600" cy="315307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68948" y="3418522"/>
              <a:ext cx="1219200" cy="907625"/>
              <a:chOff x="3922139" y="3266122"/>
              <a:chExt cx="1219200" cy="90762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922139" y="3266122"/>
                <a:ext cx="1219200" cy="9076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8743" y="3360206"/>
                <a:ext cx="1065992" cy="78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3276600" y="3958623"/>
              <a:ext cx="2666999" cy="25945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 </a:t>
              </a:r>
            </a:p>
            <a:p>
              <a:pPr marL="457200" indent="-457200"/>
              <a:r>
                <a:rPr lang="en-US" sz="2000" dirty="0" smtClean="0"/>
                <a:t>Promotion to schools</a:t>
              </a:r>
            </a:p>
            <a:p>
              <a:pPr marL="457200" indent="-457200"/>
              <a:r>
                <a:rPr lang="en-US" sz="2000" dirty="0" smtClean="0"/>
                <a:t>Communication Infrastructure</a:t>
              </a:r>
            </a:p>
            <a:p>
              <a:pPr marL="457200" indent="-457200"/>
              <a:r>
                <a:rPr lang="en-US" sz="2000" dirty="0" smtClean="0"/>
                <a:t>Competitive feedback</a:t>
              </a:r>
            </a:p>
            <a:p>
              <a:pPr marL="457200" indent="-457200"/>
              <a:r>
                <a:rPr lang="en-US" sz="2000" dirty="0" smtClean="0"/>
                <a:t>Secretariat</a:t>
              </a:r>
            </a:p>
            <a:p>
              <a:pPr marL="0" indent="0">
                <a:buFont typeface="Symbol" pitchFamily="18" charset="2"/>
                <a:buNone/>
              </a:pPr>
              <a:endParaRPr lang="en-US" sz="2600" dirty="0" smtClean="0"/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776930" y="3430434"/>
            <a:ext cx="1802922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343650" y="3326533"/>
            <a:ext cx="2209800" cy="72237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254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800" b="1" dirty="0" smtClean="0"/>
              <a:t>Leadership</a:t>
            </a:r>
            <a:endParaRPr lang="en-US" sz="2800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025057"/>
            <a:ext cx="1905000" cy="2321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069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2590800"/>
            <a:ext cx="7772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Food Diverted From Landfill:</a:t>
            </a:r>
          </a:p>
          <a:p>
            <a:r>
              <a:rPr lang="en-US" dirty="0" smtClean="0"/>
              <a:t>65.61 Tons in 2013, 125.4 Tons in 2014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Environmental Outcomes:</a:t>
            </a:r>
          </a:p>
          <a:p>
            <a:r>
              <a:rPr lang="en-US" dirty="0" smtClean="0"/>
              <a:t>263 MTCO</a:t>
            </a:r>
            <a:r>
              <a:rPr lang="en-US" sz="2000" dirty="0" smtClean="0"/>
              <a:t>2 </a:t>
            </a:r>
            <a:r>
              <a:rPr lang="en-US" dirty="0" smtClean="0"/>
              <a:t>Reduced</a:t>
            </a:r>
          </a:p>
          <a:p>
            <a:r>
              <a:rPr lang="en-US" dirty="0" smtClean="0"/>
              <a:t>415 MBTU Energy Saved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 Year Environmental Results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85032"/>
            <a:ext cx="2060448" cy="25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1869"/>
      </p:ext>
    </p:extLst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Environmental Equivalencies: </a:t>
            </a:r>
          </a:p>
          <a:p>
            <a:r>
              <a:rPr lang="en-US" dirty="0" smtClean="0"/>
              <a:t>4 Households Energy Consumption</a:t>
            </a:r>
          </a:p>
          <a:p>
            <a:r>
              <a:rPr lang="en-US" dirty="0" smtClean="0"/>
              <a:t>72 Barrels of Oil</a:t>
            </a:r>
          </a:p>
          <a:p>
            <a:r>
              <a:rPr lang="en-US" dirty="0" smtClean="0"/>
              <a:t>3,232 Gallons of Gasoline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16,783 Meals Served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 Year Results Continued…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7" y="4338638"/>
            <a:ext cx="3943953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3066"/>
      </p:ext>
    </p:extLst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Award Winning Program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754943"/>
            <a:ext cx="4380610" cy="32531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pagreencolleges.org/Resources/Pictures/15-04-23%20EPA%20Award%20MH-29AwardCropp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4944"/>
            <a:ext cx="4114800" cy="32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14224"/>
      </p:ext>
    </p:extLst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Take the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5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Higher Education Food Recovery Challenge</a:t>
            </a:r>
            <a:r>
              <a:rPr 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and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together – </a:t>
            </a:r>
            <a:r>
              <a:rPr lang="en-US" sz="35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bite out of food waste!</a:t>
            </a:r>
          </a:p>
          <a:p>
            <a:pPr>
              <a:lnSpc>
                <a:spcPct val="80000"/>
              </a:lnSpc>
              <a:defRPr/>
            </a:pPr>
            <a:endParaRPr lang="en-US" sz="3500" b="1" i="1" dirty="0" smtClean="0">
              <a:solidFill>
                <a:srgbClr val="9933FF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500" dirty="0" smtClean="0"/>
          </a:p>
          <a:p>
            <a:pPr>
              <a:lnSpc>
                <a:spcPct val="80000"/>
              </a:lnSpc>
              <a:defRPr/>
            </a:pPr>
            <a:endParaRPr lang="en-US" sz="10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en-US" sz="2800" b="1" i="1" dirty="0" smtClean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8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8571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the Food Waste Problem in the U.S.</a:t>
            </a:r>
          </a:p>
          <a:p>
            <a:r>
              <a:rPr lang="en-US" dirty="0" smtClean="0"/>
              <a:t>EPA’s Food Recovery Challenge Program</a:t>
            </a:r>
          </a:p>
          <a:p>
            <a:r>
              <a:rPr lang="en-US" dirty="0" smtClean="0"/>
              <a:t>Overview of the PA Higher Education Food Recovery Challenge Partnership Project</a:t>
            </a:r>
          </a:p>
          <a:p>
            <a:r>
              <a:rPr lang="en-US" dirty="0" smtClean="0"/>
              <a:t>2 Year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8" y="1219200"/>
            <a:ext cx="7620000" cy="990600"/>
          </a:xfrm>
        </p:spPr>
        <p:txBody>
          <a:bodyPr/>
          <a:lstStyle/>
          <a:p>
            <a:r>
              <a:rPr lang="en-US" sz="4000" b="1" dirty="0" smtClean="0"/>
              <a:t>Presentation Overview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020622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772400" cy="34290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sz="8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hlinkClick r:id="rId3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8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http://www.pagreencolleges.org/signup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/>
              <a:t>Josh </a:t>
            </a:r>
            <a:r>
              <a:rPr lang="en-US" sz="6200" b="1" dirty="0"/>
              <a:t>Hooper </a:t>
            </a: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en-US" sz="6200" b="1" u="sng" dirty="0" smtClean="0">
                <a:solidFill>
                  <a:schemeClr val="accent5">
                    <a:lumMod val="50000"/>
                  </a:schemeClr>
                </a:solidFill>
              </a:rPr>
              <a:t>osh.hooper@pagreencolleges.org </a:t>
            </a:r>
            <a:endParaRPr lang="en-US" sz="6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/>
              <a:t>Luke </a:t>
            </a:r>
            <a:r>
              <a:rPr lang="en-US" sz="6200" b="1" dirty="0"/>
              <a:t>Wolfgang </a:t>
            </a: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wolfgang.luke@epa.gov</a:t>
            </a:r>
            <a:endParaRPr lang="en-US" sz="6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500" b="1" dirty="0" smtClean="0">
              <a:solidFill>
                <a:srgbClr val="009966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500" b="1" dirty="0">
              <a:solidFill>
                <a:srgbClr val="009966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500" b="1" dirty="0" smtClean="0">
              <a:solidFill>
                <a:srgbClr val="0099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More Information or to Join….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4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Food Waste Problem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Americans waste enough food to fill the Rose Bowl every day. </a:t>
            </a:r>
            <a:r>
              <a:rPr lang="en-US" dirty="0" smtClean="0"/>
              <a:t>(Bloom 2007)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12331"/>
            <a:ext cx="5326284" cy="423552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 how much food waste are we generating?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609600"/>
          </a:xfrm>
        </p:spPr>
        <p:txBody>
          <a:bodyPr anchor="ctr">
            <a:normAutofit/>
          </a:bodyPr>
          <a:lstStyle/>
          <a:p>
            <a:pPr marL="0" indent="0" algn="ctr">
              <a:buClr>
                <a:schemeClr val="accent6"/>
              </a:buClr>
              <a:buNone/>
            </a:pPr>
            <a:r>
              <a:rPr lang="en-US" dirty="0" smtClean="0"/>
              <a:t>Food is the #1 Waste Stream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60978"/>
              </p:ext>
            </p:extLst>
          </p:nvPr>
        </p:nvGraphicFramePr>
        <p:xfrm>
          <a:off x="762000" y="2057402"/>
          <a:ext cx="7391400" cy="434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60786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505200"/>
            <a:ext cx="4495800" cy="2362200"/>
          </a:xfrm>
        </p:spPr>
        <p:txBody>
          <a:bodyPr anchor="ctr">
            <a:normAutofit/>
          </a:bodyPr>
          <a:lstStyle/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Disposal cost of municipal waste management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Over purchasing costs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Cost of lost energy</a:t>
            </a:r>
          </a:p>
        </p:txBody>
      </p:sp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609600" y="1079056"/>
            <a:ext cx="76200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Food Waste Impacts the Economy</a:t>
            </a:r>
          </a:p>
        </p:txBody>
      </p:sp>
      <p:pic>
        <p:nvPicPr>
          <p:cNvPr id="20484" name="Picture 2" descr="IndexStock-C-8849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>
            <a:fillRect/>
          </a:stretch>
        </p:blipFill>
        <p:spPr bwMode="auto">
          <a:xfrm>
            <a:off x="4724400" y="3429000"/>
            <a:ext cx="4038600" cy="28209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685800" y="22860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Financially, wasted food costs America </a:t>
            </a:r>
            <a:r>
              <a:rPr lang="en-US" sz="2800" b="1"/>
              <a:t>more than $100 billion</a:t>
            </a:r>
            <a:r>
              <a:rPr lang="en-US" sz="2800"/>
              <a:t> annually. </a:t>
            </a:r>
            <a:r>
              <a:rPr lang="en-US" sz="1800"/>
              <a:t>(Bloom, 2007)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016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00200"/>
          </a:xfrm>
        </p:spPr>
        <p:txBody>
          <a:bodyPr anchor="ctr"/>
          <a:lstStyle/>
          <a:p>
            <a:pPr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50 million Americans</a:t>
            </a:r>
            <a:r>
              <a:rPr lang="en-US" dirty="0" smtClean="0"/>
              <a:t>, or 14% of American households, were food insecure in 2009. </a:t>
            </a:r>
            <a:r>
              <a:rPr lang="en-US" sz="2000" dirty="0" smtClean="0"/>
              <a:t>(USDA)</a:t>
            </a:r>
          </a:p>
        </p:txBody>
      </p:sp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762000" y="1028700"/>
            <a:ext cx="7620000" cy="990600"/>
          </a:xfrm>
        </p:spPr>
        <p:txBody>
          <a:bodyPr/>
          <a:lstStyle/>
          <a:p>
            <a:r>
              <a:rPr lang="en-US" b="1" dirty="0" smtClean="0"/>
              <a:t>It impacts Society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3276600"/>
            <a:ext cx="3810000" cy="2819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ea typeface="+mn-ea"/>
              </a:rPr>
              <a:t>Food insecurity can increase the likelihood for an individual to have </a:t>
            </a:r>
            <a:r>
              <a:rPr lang="en-US" sz="2800" b="1" dirty="0">
                <a:latin typeface="+mn-lt"/>
                <a:ea typeface="+mn-ea"/>
              </a:rPr>
              <a:t>major health concerns.</a:t>
            </a:r>
          </a:p>
        </p:txBody>
      </p:sp>
      <p:pic>
        <p:nvPicPr>
          <p:cNvPr id="21509" name="Picture 5" descr="9117.jpg 42 Produce Stand at Pike's Market 1 image by valeriesteve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495800" cy="3371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152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533400" y="1258824"/>
            <a:ext cx="76200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It </a:t>
            </a:r>
            <a:r>
              <a:rPr lang="en-US" b="1" dirty="0" smtClean="0"/>
              <a:t>Impacts the 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286000"/>
            <a:ext cx="4343400" cy="3886200"/>
          </a:xfrm>
        </p:spPr>
        <p:txBody>
          <a:bodyPr anchor="ctr">
            <a:normAutofit/>
          </a:bodyPr>
          <a:lstStyle/>
          <a:p>
            <a:pPr>
              <a:buClr>
                <a:schemeClr val="accent6"/>
              </a:buClr>
              <a:buFontTx/>
              <a:buNone/>
              <a:defRPr/>
            </a:pPr>
            <a:r>
              <a:rPr lang="en-US" dirty="0" smtClean="0"/>
              <a:t>    Food that enters a landfill produces methane, a greenhouse gas with </a:t>
            </a:r>
            <a:r>
              <a:rPr lang="en-US" b="1" dirty="0" smtClean="0"/>
              <a:t>21 times </a:t>
            </a:r>
            <a:r>
              <a:rPr lang="en-US" dirty="0" smtClean="0"/>
              <a:t>the warming potential of CO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pic>
        <p:nvPicPr>
          <p:cNvPr id="22532" name="Picture 5" descr="DSCN26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05100"/>
            <a:ext cx="2286000" cy="3048000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4453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32211" y="2438400"/>
            <a:ext cx="4679576" cy="39776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9" y="1447800"/>
            <a:ext cx="76200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Sustainable Food Management  </a:t>
            </a:r>
            <a:endParaRPr lang="en-US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5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EPA’s </a:t>
            </a:r>
            <a:r>
              <a:rPr lang="en-US" sz="2800" b="1" dirty="0"/>
              <a:t>Food Recovery Challenge:</a:t>
            </a:r>
            <a:br>
              <a:rPr lang="en-US" sz="2800" b="1" dirty="0"/>
            </a:br>
            <a:r>
              <a:rPr lang="en-US" sz="2800" b="1" dirty="0"/>
              <a:t>A Tool to Reduce Food Waste</a:t>
            </a:r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3778068"/>
              </p:ext>
            </p:extLst>
          </p:nvPr>
        </p:nvGraphicFramePr>
        <p:xfrm>
          <a:off x="1524000" y="1015663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5257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Cost Savings, Brand Recognition, Community Involvement, and </a:t>
            </a:r>
          </a:p>
          <a:p>
            <a:pPr algn="ctr"/>
            <a:r>
              <a:rPr lang="en-US" sz="2000" b="1" dirty="0" smtClean="0"/>
              <a:t>Reduce Environmental Impact</a:t>
            </a:r>
            <a:endParaRPr lang="en-US" sz="20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BEF6567-2C5B-470C-A261-7D7B89CB5B1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A722270-17B8-44EC-A6E5-CACF1D90DAD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D74C944-3F53-4A13-82FA-AD0FFB4B363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B36832D-0E4A-42F2-B42E-43E56EAA676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9E9D12F-64BB-4C04-A721-25CF7106FDF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EA9A072-0E73-4491-84B8-793CCBD9A8E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C2ED5EA-8E51-4FBC-916F-89F68BEBB6E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895</Words>
  <Application>Microsoft Office PowerPoint</Application>
  <PresentationFormat>On-screen Show (4:3)</PresentationFormat>
  <Paragraphs>171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Symbol</vt:lpstr>
      <vt:lpstr>Wingdings</vt:lpstr>
      <vt:lpstr>Wingdings 2</vt:lpstr>
      <vt:lpstr>1_Blank Presentation</vt:lpstr>
      <vt:lpstr>“Building Bridges” -The PA Higher Education Food Recovery Challenge</vt:lpstr>
      <vt:lpstr>Presentation Overview</vt:lpstr>
      <vt:lpstr>The Food Waste Problem</vt:lpstr>
      <vt:lpstr>So how much food waste are we generating?</vt:lpstr>
      <vt:lpstr>Food Waste Impacts the Economy</vt:lpstr>
      <vt:lpstr>It impacts Society</vt:lpstr>
      <vt:lpstr>It Impacts the Environment</vt:lpstr>
      <vt:lpstr>Sustainable Food Management  </vt:lpstr>
      <vt:lpstr>PowerPoint Presentation</vt:lpstr>
      <vt:lpstr>PowerPoint Presentation</vt:lpstr>
      <vt:lpstr>Food Recovery Challenge  Participant Benefits </vt:lpstr>
      <vt:lpstr>Food Recovery Challenge Program Requirements are as Easy as 123…</vt:lpstr>
      <vt:lpstr>PA Higher Education Food Recovery Challenge</vt:lpstr>
      <vt:lpstr>Partnership</vt:lpstr>
      <vt:lpstr>Non-Profit, Public, Private Partnership</vt:lpstr>
      <vt:lpstr>2 Year Environmental Results</vt:lpstr>
      <vt:lpstr>2 Year Results Continued…</vt:lpstr>
      <vt:lpstr>Award Winning Program</vt:lpstr>
      <vt:lpstr>  </vt:lpstr>
      <vt:lpstr>For More Information or to Join….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Food Management Through the Food Recover Challenge</dc:title>
  <dc:creator>dbrody</dc:creator>
  <cp:lastModifiedBy>Wolfgang, Luke</cp:lastModifiedBy>
  <cp:revision>437</cp:revision>
  <cp:lastPrinted>2012-04-03T14:26:04Z</cp:lastPrinted>
  <dcterms:created xsi:type="dcterms:W3CDTF">2011-08-29T21:35:29Z</dcterms:created>
  <dcterms:modified xsi:type="dcterms:W3CDTF">2015-10-08T19:08:40Z</dcterms:modified>
</cp:coreProperties>
</file>