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5" r:id="rId3"/>
  </p:sldMasterIdLst>
  <p:notesMasterIdLst>
    <p:notesMasterId r:id="rId34"/>
  </p:notesMasterIdLst>
  <p:sldIdLst>
    <p:sldId id="257" r:id="rId4"/>
    <p:sldId id="370" r:id="rId5"/>
    <p:sldId id="331" r:id="rId6"/>
    <p:sldId id="279" r:id="rId7"/>
    <p:sldId id="280" r:id="rId8"/>
    <p:sldId id="292" r:id="rId9"/>
    <p:sldId id="320" r:id="rId10"/>
    <p:sldId id="341" r:id="rId11"/>
    <p:sldId id="352" r:id="rId12"/>
    <p:sldId id="356" r:id="rId13"/>
    <p:sldId id="361" r:id="rId14"/>
    <p:sldId id="308" r:id="rId15"/>
    <p:sldId id="364" r:id="rId16"/>
    <p:sldId id="362" r:id="rId17"/>
    <p:sldId id="309" r:id="rId18"/>
    <p:sldId id="310" r:id="rId19"/>
    <p:sldId id="367" r:id="rId20"/>
    <p:sldId id="368" r:id="rId21"/>
    <p:sldId id="369" r:id="rId22"/>
    <p:sldId id="373" r:id="rId23"/>
    <p:sldId id="363" r:id="rId24"/>
    <p:sldId id="372" r:id="rId25"/>
    <p:sldId id="371" r:id="rId26"/>
    <p:sldId id="365" r:id="rId27"/>
    <p:sldId id="374" r:id="rId28"/>
    <p:sldId id="366" r:id="rId29"/>
    <p:sldId id="358" r:id="rId30"/>
    <p:sldId id="359" r:id="rId31"/>
    <p:sldId id="360" r:id="rId32"/>
    <p:sldId id="357" r:id="rId33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81" autoAdjust="0"/>
    <p:restoredTop sz="82961" autoAdjust="0"/>
  </p:normalViewPr>
  <p:slideViewPr>
    <p:cSldViewPr snapToGrid="0">
      <p:cViewPr varScale="1">
        <p:scale>
          <a:sx n="57" d="100"/>
          <a:sy n="57" d="100"/>
        </p:scale>
        <p:origin x="1576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kunka\AppData\Local\Microsoft\Windows\INetCache\Content.Outlook\E4VS09LI\DRAFT%202019%20GHG%20Inventory%20summary%20tables_20191220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/>
              <a:t>Pennsylvania</a:t>
            </a:r>
            <a:r>
              <a:rPr lang="en-US" sz="1800" baseline="0"/>
              <a:t> 2016 GHG Emissions</a:t>
            </a:r>
            <a:endParaRPr lang="en-US" sz="180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0891821392696283"/>
          <c:y val="0.15060515377577499"/>
          <c:w val="0.59039402482097136"/>
          <c:h val="0.67177387584342041"/>
        </c:manualLayout>
      </c:layout>
      <c:doughnutChart>
        <c:varyColors val="1"/>
        <c:ser>
          <c:idx val="0"/>
          <c:order val="0"/>
          <c:tx>
            <c:strRef>
              <c:f>Figures!$A$1</c:f>
              <c:strCache>
                <c:ptCount val="1"/>
                <c:pt idx="0">
                  <c:v>Figure 1 - GHG Emissions (MMTCO2e) by Sector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37C-4DB6-95BF-79514DC5B3F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37C-4DB6-95BF-79514DC5B3F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37C-4DB6-95BF-79514DC5B3F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37C-4DB6-95BF-79514DC5B3F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37C-4DB6-95BF-79514DC5B3F3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437C-4DB6-95BF-79514DC5B3F3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437C-4DB6-95BF-79514DC5B3F3}"/>
              </c:ext>
            </c:extLst>
          </c:dPt>
          <c:dLbls>
            <c:dLbl>
              <c:idx val="6"/>
              <c:layout>
                <c:manualLayout>
                  <c:x val="-6.1728395061728392E-3"/>
                  <c:y val="-9.364937416224830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437C-4DB6-95BF-79514DC5B3F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12700" cap="flat" cmpd="sng" algn="ctr">
                  <a:solidFill>
                    <a:sysClr val="windowText" lastClr="000000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Figures!$A$3:$A$9</c:f>
              <c:strCache>
                <c:ptCount val="7"/>
                <c:pt idx="0">
                  <c:v>Residential</c:v>
                </c:pt>
                <c:pt idx="1">
                  <c:v>Commercial</c:v>
                </c:pt>
                <c:pt idx="2">
                  <c:v>Industrial</c:v>
                </c:pt>
                <c:pt idx="3">
                  <c:v>Transportation</c:v>
                </c:pt>
                <c:pt idx="4">
                  <c:v>Electricity Production (in-state)</c:v>
                </c:pt>
                <c:pt idx="5">
                  <c:v>Agriculture</c:v>
                </c:pt>
                <c:pt idx="6">
                  <c:v>Waste Management</c:v>
                </c:pt>
              </c:strCache>
            </c:strRef>
          </c:cat>
          <c:val>
            <c:numRef>
              <c:f>Figures!$J$3:$J$9</c:f>
              <c:numCache>
                <c:formatCode>0.0</c:formatCode>
                <c:ptCount val="7"/>
                <c:pt idx="0">
                  <c:v>18.489999999999998</c:v>
                </c:pt>
                <c:pt idx="1">
                  <c:v>10.6</c:v>
                </c:pt>
                <c:pt idx="2">
                  <c:v>81.424220860214405</c:v>
                </c:pt>
                <c:pt idx="3">
                  <c:v>61.087738366694495</c:v>
                </c:pt>
                <c:pt idx="4">
                  <c:v>80.497114963049015</c:v>
                </c:pt>
                <c:pt idx="5">
                  <c:v>7.9872199837524533</c:v>
                </c:pt>
                <c:pt idx="6">
                  <c:v>4.3285809430586664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437C-4DB6-95BF-79514DC5B3F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0164609053497942"/>
          <c:y val="0.83725748176464176"/>
          <c:w val="0.70987654320987659"/>
          <c:h val="0.1604012838813020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6491B96-D886-40DA-850C-39D167C00EB4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2DC5D9A-FD62-44AA-8369-0225A29F80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257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CE718-A47D-4E13-AD8A-264AB606F3CB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5261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B4197A-2A36-449C-A817-50A792C3E937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4991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CCE718-A47D-4E13-AD8A-264AB606F3C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88772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CCE718-A47D-4E13-AD8A-264AB606F3C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27583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CCE718-A47D-4E13-AD8A-264AB606F3C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46348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CCE718-A47D-4E13-AD8A-264AB606F3C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29261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CCE718-A47D-4E13-AD8A-264AB606F3C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1189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CCE718-A47D-4E13-AD8A-264AB606F3C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16336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CCE718-A47D-4E13-AD8A-264AB606F3C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86369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CCE718-A47D-4E13-AD8A-264AB606F3C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02103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CCE718-A47D-4E13-AD8A-264AB606F3C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12282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DC5D9A-FD62-44AA-8369-0225A29F809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9655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CCE718-A47D-4E13-AD8A-264AB606F3C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33116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CCE718-A47D-4E13-AD8A-264AB606F3C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38730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CCE718-A47D-4E13-AD8A-264AB606F3C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56002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CCE718-A47D-4E13-AD8A-264AB606F3C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831959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CCE718-A47D-4E13-AD8A-264AB606F3C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761908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CCE718-A47D-4E13-AD8A-264AB606F3C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455905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CCE718-A47D-4E13-AD8A-264AB606F3C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954587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B4197A-2A36-449C-A817-50A792C3E937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51324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B4197A-2A36-449C-A817-50A792C3E937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25624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CCE718-A47D-4E13-AD8A-264AB606F3C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92367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CE718-A47D-4E13-AD8A-264AB606F3C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30552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CCE718-A47D-4E13-AD8A-264AB606F3C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95620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CE718-A47D-4E13-AD8A-264AB606F3C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6710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CE718-A47D-4E13-AD8A-264AB606F3C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3014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>
              <a:defRPr/>
            </a:pPr>
            <a:fld id="{10CCE718-A47D-4E13-AD8A-264AB606F3CB}" type="slidenum">
              <a:rPr lang="en-US">
                <a:solidFill>
                  <a:prstClr val="black"/>
                </a:solidFill>
                <a:latin typeface="Calibri"/>
              </a:rPr>
              <a:pPr defTabSz="931774">
                <a:defRPr/>
              </a:pPr>
              <a:t>6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95060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CE718-A47D-4E13-AD8A-264AB606F3CB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2632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DC5D9A-FD62-44AA-8369-0225A29F809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5392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B4197A-2A36-449C-A817-50A792C3E937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106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B4867-6FA0-4B0D-ACE6-3E206A485896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461E5-3244-4B81-98C4-3618E77ED6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25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B4867-6FA0-4B0D-ACE6-3E206A485896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461E5-3244-4B81-98C4-3618E77ED6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168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B4867-6FA0-4B0D-ACE6-3E206A485896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461E5-3244-4B81-98C4-3618E77ED6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9944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37878-5D93-4EAB-932E-1708A1499406}" type="datetimeFigureOut">
              <a:rPr lang="en-US" smtClean="0"/>
              <a:t>1/21/2020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43598-4E99-4172-816B-8130E3BAE6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6880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37878-5D93-4EAB-932E-1708A1499406}" type="datetimeFigureOut">
              <a:rPr lang="en-US" smtClean="0"/>
              <a:t>1/21/2020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43598-4E99-4172-816B-8130E3BAE6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0066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37878-5D93-4EAB-932E-1708A1499406}" type="datetimeFigureOut">
              <a:rPr lang="en-US" smtClean="0"/>
              <a:t>1/21/2020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43598-4E99-4172-816B-8130E3BAE6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649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37878-5D93-4EAB-932E-1708A1499406}" type="datetimeFigureOut">
              <a:rPr lang="en-US" smtClean="0"/>
              <a:t>1/21/2020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43598-4E99-4172-816B-8130E3BAE6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5328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37878-5D93-4EAB-932E-1708A1499406}" type="datetimeFigureOut">
              <a:rPr lang="en-US" smtClean="0"/>
              <a:t>1/21/2020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43598-4E99-4172-816B-8130E3BAE6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1022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37878-5D93-4EAB-932E-1708A1499406}" type="datetimeFigureOut">
              <a:rPr lang="en-US" smtClean="0"/>
              <a:t>1/21/2020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43598-4E99-4172-816B-8130E3BAE6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9458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37878-5D93-4EAB-932E-1708A1499406}" type="datetimeFigureOut">
              <a:rPr lang="en-US" smtClean="0"/>
              <a:t>1/21/2020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43598-4E99-4172-816B-8130E3BAE6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4741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37878-5D93-4EAB-932E-1708A1499406}" type="datetimeFigureOut">
              <a:rPr lang="en-US" smtClean="0"/>
              <a:t>1/21/2020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43598-4E99-4172-816B-8130E3BAE6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324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B4867-6FA0-4B0D-ACE6-3E206A485896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461E5-3244-4B81-98C4-3618E77ED6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5345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37878-5D93-4EAB-932E-1708A1499406}" type="datetimeFigureOut">
              <a:rPr lang="en-US" smtClean="0"/>
              <a:t>1/21/2020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43598-4E99-4172-816B-8130E3BAE6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1326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37878-5D93-4EAB-932E-1708A1499406}" type="datetimeFigureOut">
              <a:rPr lang="en-US" smtClean="0"/>
              <a:t>1/21/2020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43598-4E99-4172-816B-8130E3BAE6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8809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37878-5D93-4EAB-932E-1708A1499406}" type="datetimeFigureOut">
              <a:rPr lang="en-US" smtClean="0"/>
              <a:t>1/21/2020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43598-4E99-4172-816B-8130E3BAE6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6283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37878-5D93-4EAB-932E-1708A1499406}" type="datetimeFigureOut">
              <a:rPr lang="en-US" smtClean="0"/>
              <a:t>1/21/2020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43598-4E99-4172-816B-8130E3BAE6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0537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37878-5D93-4EAB-932E-1708A1499406}" type="datetimeFigureOut">
              <a:rPr lang="en-US" smtClean="0"/>
              <a:t>1/21/2020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43598-4E99-4172-816B-8130E3BAE6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8854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37878-5D93-4EAB-932E-1708A1499406}" type="datetimeFigureOut">
              <a:rPr lang="en-US" smtClean="0"/>
              <a:t>1/21/2020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43598-4E99-4172-816B-8130E3BAE6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6081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37878-5D93-4EAB-932E-1708A1499406}" type="datetimeFigureOut">
              <a:rPr lang="en-US" smtClean="0"/>
              <a:t>1/21/2020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43598-4E99-4172-816B-8130E3BAE6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5461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37878-5D93-4EAB-932E-1708A1499406}" type="datetimeFigureOut">
              <a:rPr lang="en-US" smtClean="0"/>
              <a:t>1/21/2020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43598-4E99-4172-816B-8130E3BAE6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8505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37878-5D93-4EAB-932E-1708A1499406}" type="datetimeFigureOut">
              <a:rPr lang="en-US" smtClean="0"/>
              <a:t>1/21/2020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43598-4E99-4172-816B-8130E3BAE6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3967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37878-5D93-4EAB-932E-1708A1499406}" type="datetimeFigureOut">
              <a:rPr lang="en-US" smtClean="0"/>
              <a:t>1/21/2020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43598-4E99-4172-816B-8130E3BAE6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898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B4867-6FA0-4B0D-ACE6-3E206A485896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461E5-3244-4B81-98C4-3618E77ED6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1818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37878-5D93-4EAB-932E-1708A1499406}" type="datetimeFigureOut">
              <a:rPr lang="en-US" smtClean="0"/>
              <a:t>1/21/2020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43598-4E99-4172-816B-8130E3BAE6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2747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37878-5D93-4EAB-932E-1708A1499406}" type="datetimeFigureOut">
              <a:rPr lang="en-US" smtClean="0"/>
              <a:t>1/21/2020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43598-4E99-4172-816B-8130E3BAE6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2134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37878-5D93-4EAB-932E-1708A1499406}" type="datetimeFigureOut">
              <a:rPr lang="en-US" smtClean="0"/>
              <a:t>1/21/2020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43598-4E99-4172-816B-8130E3BAE6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5857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37878-5D93-4EAB-932E-1708A1499406}" type="datetimeFigureOut">
              <a:rPr lang="en-US" smtClean="0"/>
              <a:t>1/21/2020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43598-4E99-4172-816B-8130E3BAE6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5051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37878-5D93-4EAB-932E-1708A1499406}" type="datetimeFigureOut">
              <a:rPr lang="en-US" smtClean="0"/>
              <a:t>1/21/2020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43598-4E99-4172-816B-8130E3BAE6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19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37878-5D93-4EAB-932E-1708A1499406}" type="datetimeFigureOut">
              <a:rPr lang="en-US" smtClean="0"/>
              <a:t>1/21/2020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43598-4E99-4172-816B-8130E3BAE6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641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B4867-6FA0-4B0D-ACE6-3E206A485896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461E5-3244-4B81-98C4-3618E77ED6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445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B4867-6FA0-4B0D-ACE6-3E206A485896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461E5-3244-4B81-98C4-3618E77ED6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442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B4867-6FA0-4B0D-ACE6-3E206A485896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461E5-3244-4B81-98C4-3618E77ED6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570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B4867-6FA0-4B0D-ACE6-3E206A485896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461E5-3244-4B81-98C4-3618E77ED6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792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B4867-6FA0-4B0D-ACE6-3E206A485896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461E5-3244-4B81-98C4-3618E77ED6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767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B4867-6FA0-4B0D-ACE6-3E206A485896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461E5-3244-4B81-98C4-3618E77ED6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277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5B4867-6FA0-4B0D-ACE6-3E206A485896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E461E5-3244-4B81-98C4-3618E77ED6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639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137878-5D93-4EAB-932E-1708A1499406}" type="datetimeFigureOut">
              <a:rPr lang="en-US" smtClean="0"/>
              <a:t>1/21/2020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F43598-4E99-4172-816B-8130E3BAE6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12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137878-5D93-4EAB-932E-1708A1499406}" type="datetimeFigureOut">
              <a:rPr lang="en-US" smtClean="0"/>
              <a:t>1/21/2020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F43598-4E99-4172-816B-8130E3BAE66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4B2DB2-CFAA-46F2-9CBF-E1CEE938B52F}"/>
              </a:ext>
            </a:extLst>
          </p:cNvPr>
          <p:cNvSpPr txBox="1"/>
          <p:nvPr userDrawn="1"/>
        </p:nvSpPr>
        <p:spPr>
          <a:xfrm>
            <a:off x="2667000" y="5013702"/>
            <a:ext cx="4038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9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069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6.png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4.jpeg"/><Relationship Id="rId3" Type="http://schemas.openxmlformats.org/officeDocument/2006/relationships/image" Target="../media/image3.png"/><Relationship Id="rId7" Type="http://schemas.openxmlformats.org/officeDocument/2006/relationships/image" Target="../media/image18.jpeg"/><Relationship Id="rId12" Type="http://schemas.openxmlformats.org/officeDocument/2006/relationships/image" Target="../media/image2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5.jpeg"/><Relationship Id="rId11" Type="http://schemas.openxmlformats.org/officeDocument/2006/relationships/image" Target="../media/image22.jpeg"/><Relationship Id="rId5" Type="http://schemas.openxmlformats.org/officeDocument/2006/relationships/image" Target="../media/image17.jpeg"/><Relationship Id="rId10" Type="http://schemas.openxmlformats.org/officeDocument/2006/relationships/image" Target="../media/image21.jpeg"/><Relationship Id="rId4" Type="http://schemas.openxmlformats.org/officeDocument/2006/relationships/image" Target="../media/image4.png"/><Relationship Id="rId9" Type="http://schemas.openxmlformats.org/officeDocument/2006/relationships/image" Target="../media/image20.jpeg"/><Relationship Id="rId14" Type="http://schemas.openxmlformats.org/officeDocument/2006/relationships/image" Target="../media/image2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g"/><Relationship Id="rId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mailto:hkunka@pa.gov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.jpeg"/><Relationship Id="rId4" Type="http://schemas.openxmlformats.org/officeDocument/2006/relationships/hyperlink" Target="http://www.dep.pa.gov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58319" y="1752600"/>
            <a:ext cx="7772400" cy="352742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en-US" sz="3200" i="1" dirty="0"/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2895600" y="6339550"/>
            <a:ext cx="2514600" cy="44225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altLang="en-US" sz="2000" dirty="0"/>
          </a:p>
          <a:p>
            <a:endParaRPr lang="en-US" altLang="en-US" sz="2800" dirty="0"/>
          </a:p>
          <a:p>
            <a:pPr marL="0" indent="0">
              <a:buNone/>
            </a:pPr>
            <a:endParaRPr lang="en-US" altLang="en-US" sz="2800" dirty="0"/>
          </a:p>
          <a:p>
            <a:endParaRPr lang="en-US" alt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647700" y="1843625"/>
            <a:ext cx="7848600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Pennsylvania Department of Environmental Protection</a:t>
            </a:r>
          </a:p>
          <a:p>
            <a:pPr algn="ctr"/>
            <a:r>
              <a:rPr lang="en-US" sz="4000" dirty="0"/>
              <a:t> </a:t>
            </a:r>
          </a:p>
          <a:p>
            <a:pPr algn="ctr"/>
            <a:r>
              <a:rPr lang="en-US" sz="3200" b="1" i="1" dirty="0"/>
              <a:t>The Power of Partnerships in </a:t>
            </a:r>
          </a:p>
          <a:p>
            <a:pPr algn="ctr"/>
            <a:r>
              <a:rPr lang="en-US" sz="3200" b="1" i="1" dirty="0"/>
              <a:t>Leading by Example</a:t>
            </a:r>
          </a:p>
          <a:p>
            <a:pPr algn="ctr"/>
            <a:endParaRPr lang="en-US" sz="4000" dirty="0"/>
          </a:p>
          <a:p>
            <a:pPr algn="ctr"/>
            <a:r>
              <a:rPr lang="en-US" sz="2400" b="1" dirty="0"/>
              <a:t>January 10, 2020</a:t>
            </a:r>
          </a:p>
          <a:p>
            <a:pPr algn="ctr"/>
            <a:endParaRPr lang="en-US" sz="2800" b="1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1536AA-247E-4E67-9047-99705DF604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80050"/>
          </a:xfrm>
          <a:prstGeom prst="rect">
            <a:avLst/>
          </a:prstGeom>
        </p:spPr>
      </p:pic>
      <p:sp>
        <p:nvSpPr>
          <p:cNvPr id="7" name="TextBox 4">
            <a:extLst>
              <a:ext uri="{FF2B5EF4-FFF2-40B4-BE49-F238E27FC236}">
                <a16:creationId xmlns:a16="http://schemas.microsoft.com/office/drawing/2014/main" id="{E1F19A66-01E7-4EA7-BCCA-2E0F371350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5943600"/>
            <a:ext cx="3581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en-US" sz="1800" dirty="0"/>
              <a:t>Patrick McDonnell, Secretary</a:t>
            </a:r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id="{D63A99F3-3BF5-495E-92DA-D84035118D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943600"/>
            <a:ext cx="2819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Tom Wolf, Governor</a:t>
            </a:r>
          </a:p>
        </p:txBody>
      </p:sp>
    </p:spTree>
    <p:extLst>
      <p:ext uri="{BB962C8B-B14F-4D97-AF65-F5344CB8AC3E}">
        <p14:creationId xmlns:p14="http://schemas.microsoft.com/office/powerpoint/2010/main" val="21790054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325" y="396781"/>
            <a:ext cx="8229600" cy="51762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C81B8-9720-439E-8BD2-EDE11E8064B2}" type="slidenum">
              <a:rPr lang="en-US" smtClean="0"/>
              <a:t>10</a:t>
            </a:fld>
            <a:endParaRPr lang="en-US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761948" y="385058"/>
            <a:ext cx="7848600" cy="456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chemeClr val="bg1"/>
                </a:solidFill>
              </a:rPr>
              <a:t>Alternative Fuels Incentive Grant</a:t>
            </a:r>
          </a:p>
        </p:txBody>
      </p:sp>
      <p:grpSp>
        <p:nvGrpSpPr>
          <p:cNvPr id="5" name="Group 1"/>
          <p:cNvGrpSpPr>
            <a:grpSpLocks/>
          </p:cNvGrpSpPr>
          <p:nvPr/>
        </p:nvGrpSpPr>
        <p:grpSpPr bwMode="auto">
          <a:xfrm>
            <a:off x="349303" y="385058"/>
            <a:ext cx="8321623" cy="710318"/>
            <a:chOff x="288977" y="355144"/>
            <a:chExt cx="8382000" cy="661312"/>
          </a:xfrm>
        </p:grpSpPr>
        <p:pic>
          <p:nvPicPr>
            <p:cNvPr id="6" name="Picture 5" descr="Aging bann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977" y="355144"/>
              <a:ext cx="8382000" cy="661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2"/>
            <p:cNvSpPr txBox="1">
              <a:spLocks noChangeArrowheads="1"/>
            </p:cNvSpPr>
            <p:nvPr/>
          </p:nvSpPr>
          <p:spPr bwMode="auto">
            <a:xfrm>
              <a:off x="762000" y="384641"/>
              <a:ext cx="7482306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dirty="0">
                  <a:solidFill>
                    <a:schemeClr val="bg1"/>
                  </a:solidFill>
                </a:rPr>
                <a:t>Nineteen CAP Strategies</a:t>
              </a:r>
            </a:p>
          </p:txBody>
        </p:sp>
      </p:grp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09E75AC-204C-48BA-803B-D40EFC26A4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914" y="1213042"/>
            <a:ext cx="4267200" cy="5508433"/>
          </a:xfrm>
        </p:spPr>
        <p:txBody>
          <a:bodyPr>
            <a:noAutofit/>
          </a:bodyPr>
          <a:lstStyle/>
          <a:p>
            <a:pPr>
              <a:buFont typeface="+mj-lt"/>
              <a:buAutoNum type="arabicPeriod"/>
            </a:pPr>
            <a:r>
              <a:rPr lang="en-US" sz="1600" dirty="0"/>
              <a:t>Increase end use </a:t>
            </a:r>
            <a:r>
              <a:rPr lang="en-US" sz="1600" b="1" dirty="0"/>
              <a:t>energy conservation &amp; efficiency</a:t>
            </a:r>
          </a:p>
          <a:p>
            <a:pPr>
              <a:buFont typeface="+mj-lt"/>
              <a:buAutoNum type="arabicPeriod"/>
            </a:pPr>
            <a:r>
              <a:rPr lang="en-US" sz="1600" dirty="0"/>
              <a:t>Implement </a:t>
            </a:r>
            <a:r>
              <a:rPr lang="en-US" sz="1600" b="1" dirty="0"/>
              <a:t>sustainable transportation </a:t>
            </a:r>
            <a:r>
              <a:rPr lang="en-US" sz="1600" dirty="0"/>
              <a:t>planning &amp; practices</a:t>
            </a:r>
          </a:p>
          <a:p>
            <a:pPr>
              <a:buFont typeface="+mj-lt"/>
              <a:buAutoNum type="arabicPeriod"/>
            </a:pPr>
            <a:r>
              <a:rPr lang="en-US" sz="1600" dirty="0"/>
              <a:t>Develop, promote, &amp; use </a:t>
            </a:r>
            <a:r>
              <a:rPr lang="en-US" sz="1600" b="1" dirty="0"/>
              <a:t>financing options to encourage energy efficiency</a:t>
            </a:r>
          </a:p>
          <a:p>
            <a:pPr>
              <a:buFont typeface="+mj-lt"/>
              <a:buAutoNum type="arabicPeriod"/>
            </a:pPr>
            <a:r>
              <a:rPr lang="en-US" sz="1600" dirty="0"/>
              <a:t>Increase use of </a:t>
            </a:r>
            <a:r>
              <a:rPr lang="en-US" sz="1600" b="1" dirty="0"/>
              <a:t>clean, distributed electricity generation </a:t>
            </a:r>
            <a:r>
              <a:rPr lang="en-US" sz="1600" dirty="0"/>
              <a:t>resources</a:t>
            </a:r>
          </a:p>
          <a:p>
            <a:pPr>
              <a:buFont typeface="+mj-lt"/>
              <a:buAutoNum type="arabicPeriod"/>
            </a:pPr>
            <a:r>
              <a:rPr lang="en-US" sz="1600" dirty="0"/>
              <a:t>Create a diverse portfolio of </a:t>
            </a:r>
            <a:r>
              <a:rPr lang="en-US" sz="1600" b="1" dirty="0"/>
              <a:t>clean, utility-scale electricity generation</a:t>
            </a:r>
          </a:p>
          <a:p>
            <a:pPr>
              <a:buFont typeface="+mj-lt"/>
              <a:buAutoNum type="arabicPeriod"/>
            </a:pPr>
            <a:r>
              <a:rPr lang="en-US" sz="1600" b="1" dirty="0"/>
              <a:t>Reduce</a:t>
            </a:r>
            <a:r>
              <a:rPr lang="en-US" sz="1600" dirty="0"/>
              <a:t> upstream </a:t>
            </a:r>
            <a:r>
              <a:rPr lang="en-US" sz="1600" b="1" dirty="0"/>
              <a:t>impacts of fossil fuel energy </a:t>
            </a:r>
            <a:r>
              <a:rPr lang="en-US" sz="1600" dirty="0"/>
              <a:t>production</a:t>
            </a:r>
          </a:p>
          <a:p>
            <a:pPr>
              <a:buFont typeface="+mj-lt"/>
              <a:buAutoNum type="arabicPeriod"/>
            </a:pPr>
            <a:r>
              <a:rPr lang="en-US" sz="1600" b="1" dirty="0"/>
              <a:t>Increase</a:t>
            </a:r>
            <a:r>
              <a:rPr lang="en-US" sz="1600" dirty="0"/>
              <a:t> production &amp; use of </a:t>
            </a:r>
            <a:r>
              <a:rPr lang="en-US" sz="1600" b="1" dirty="0"/>
              <a:t>alternative fuels</a:t>
            </a:r>
          </a:p>
          <a:p>
            <a:pPr>
              <a:buFont typeface="+mj-lt"/>
              <a:buAutoNum type="arabicPeriod"/>
            </a:pPr>
            <a:r>
              <a:rPr lang="en-US" sz="1600" dirty="0"/>
              <a:t>Use </a:t>
            </a:r>
            <a:r>
              <a:rPr lang="en-US" sz="1600" b="1" dirty="0"/>
              <a:t>agricultural best practices</a:t>
            </a:r>
          </a:p>
          <a:p>
            <a:pPr>
              <a:buFont typeface="+mj-lt"/>
              <a:buAutoNum type="arabicPeriod"/>
            </a:pPr>
            <a:r>
              <a:rPr lang="en-US" sz="1600" dirty="0"/>
              <a:t>Provide resources &amp; </a:t>
            </a:r>
            <a:r>
              <a:rPr lang="en-US" sz="1600" b="1" dirty="0"/>
              <a:t>technical assistance to farmers </a:t>
            </a:r>
            <a:r>
              <a:rPr lang="en-US" sz="1600" dirty="0"/>
              <a:t>to adapt</a:t>
            </a:r>
          </a:p>
          <a:p>
            <a:pPr>
              <a:buFont typeface="+mj-lt"/>
              <a:buAutoNum type="arabicPeriod"/>
            </a:pPr>
            <a:r>
              <a:rPr lang="en-US" sz="1600" b="1" dirty="0"/>
              <a:t>Protect</a:t>
            </a:r>
            <a:r>
              <a:rPr lang="en-US" sz="1600" dirty="0"/>
              <a:t> </a:t>
            </a:r>
            <a:r>
              <a:rPr lang="en-US" sz="1600" b="1" dirty="0"/>
              <a:t>ecosystem resilience</a:t>
            </a:r>
            <a:r>
              <a:rPr lang="en-US" sz="1600" dirty="0"/>
              <a:t>, including forest systems where species will shift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D74DFD-CAA2-4909-AABA-1F06C43BEA95}"/>
              </a:ext>
            </a:extLst>
          </p:cNvPr>
          <p:cNvSpPr txBox="1"/>
          <p:nvPr/>
        </p:nvSpPr>
        <p:spPr>
          <a:xfrm>
            <a:off x="4572000" y="1207206"/>
            <a:ext cx="4306529" cy="5107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defTabSz="914400">
              <a:lnSpc>
                <a:spcPct val="90000"/>
              </a:lnSpc>
              <a:spcBef>
                <a:spcPts val="1000"/>
              </a:spcBef>
              <a:buFont typeface="+mj-lt"/>
              <a:buAutoNum type="arabicPeriod" startAt="11"/>
            </a:pPr>
            <a:r>
              <a:rPr lang="en-US" sz="1600" dirty="0">
                <a:solidFill>
                  <a:prstClr val="black"/>
                </a:solidFill>
              </a:rPr>
              <a:t>Monitor, identify, &amp; </a:t>
            </a:r>
            <a:r>
              <a:rPr lang="en-US" sz="1600" b="1" dirty="0">
                <a:solidFill>
                  <a:prstClr val="black"/>
                </a:solidFill>
              </a:rPr>
              <a:t>address ecosystem vulnerabilities</a:t>
            </a:r>
          </a:p>
          <a:p>
            <a:pPr marL="342900" lvl="0" indent="-342900" defTabSz="914400">
              <a:lnSpc>
                <a:spcPct val="90000"/>
              </a:lnSpc>
              <a:spcBef>
                <a:spcPts val="1000"/>
              </a:spcBef>
              <a:buFont typeface="+mj-lt"/>
              <a:buAutoNum type="arabicPeriod" startAt="11"/>
            </a:pPr>
            <a:r>
              <a:rPr lang="en-US" sz="1600" b="1" dirty="0">
                <a:solidFill>
                  <a:prstClr val="black"/>
                </a:solidFill>
              </a:rPr>
              <a:t>Help the outdoor tourism industry </a:t>
            </a:r>
            <a:r>
              <a:rPr lang="en-US" sz="1600" dirty="0">
                <a:solidFill>
                  <a:prstClr val="black"/>
                </a:solidFill>
              </a:rPr>
              <a:t>manage shifting climate patterns</a:t>
            </a:r>
          </a:p>
          <a:p>
            <a:pPr marL="342900" lvl="0" indent="-342900" defTabSz="914400">
              <a:lnSpc>
                <a:spcPct val="90000"/>
              </a:lnSpc>
              <a:spcBef>
                <a:spcPts val="1000"/>
              </a:spcBef>
              <a:buFont typeface="+mj-lt"/>
              <a:buAutoNum type="arabicPeriod" startAt="11"/>
            </a:pPr>
            <a:r>
              <a:rPr lang="en-US" sz="1600" dirty="0">
                <a:solidFill>
                  <a:prstClr val="black"/>
                </a:solidFill>
              </a:rPr>
              <a:t>Reduce &amp; </a:t>
            </a:r>
            <a:r>
              <a:rPr lang="en-US" sz="1600" b="1" dirty="0">
                <a:solidFill>
                  <a:prstClr val="black"/>
                </a:solidFill>
              </a:rPr>
              <a:t>use waste sent to landfills</a:t>
            </a:r>
          </a:p>
          <a:p>
            <a:pPr marL="342900" lvl="0" indent="-342900" defTabSz="914400">
              <a:lnSpc>
                <a:spcPct val="90000"/>
              </a:lnSpc>
              <a:spcBef>
                <a:spcPts val="1000"/>
              </a:spcBef>
              <a:buFont typeface="+mj-lt"/>
              <a:buAutoNum type="arabicPeriod" startAt="11"/>
            </a:pPr>
            <a:r>
              <a:rPr lang="en-US" sz="1600" dirty="0">
                <a:solidFill>
                  <a:prstClr val="black"/>
                </a:solidFill>
              </a:rPr>
              <a:t>Use </a:t>
            </a:r>
            <a:r>
              <a:rPr lang="en-US" sz="1600" b="1" dirty="0">
                <a:solidFill>
                  <a:prstClr val="black"/>
                </a:solidFill>
              </a:rPr>
              <a:t>storm water best management practices</a:t>
            </a:r>
          </a:p>
          <a:p>
            <a:pPr marL="342900" lvl="0" indent="-342900" defTabSz="914400">
              <a:lnSpc>
                <a:spcPct val="90000"/>
              </a:lnSpc>
              <a:spcBef>
                <a:spcPts val="1000"/>
              </a:spcBef>
              <a:buFont typeface="+mj-lt"/>
              <a:buAutoNum type="arabicPeriod" startAt="11"/>
            </a:pPr>
            <a:r>
              <a:rPr lang="en-US" sz="1600" dirty="0">
                <a:solidFill>
                  <a:prstClr val="black"/>
                </a:solidFill>
              </a:rPr>
              <a:t>Promote integrated water resources management &amp; </a:t>
            </a:r>
            <a:r>
              <a:rPr lang="en-US" sz="1600" b="1" dirty="0">
                <a:solidFill>
                  <a:prstClr val="black"/>
                </a:solidFill>
              </a:rPr>
              <a:t>water conservation</a:t>
            </a:r>
          </a:p>
          <a:p>
            <a:pPr marL="342900" lvl="0" indent="-342900" defTabSz="914400">
              <a:lnSpc>
                <a:spcPct val="90000"/>
              </a:lnSpc>
              <a:spcBef>
                <a:spcPts val="1000"/>
              </a:spcBef>
              <a:buFont typeface="+mj-lt"/>
              <a:buAutoNum type="arabicPeriod" startAt="11"/>
            </a:pPr>
            <a:r>
              <a:rPr lang="en-US" sz="1600" dirty="0">
                <a:solidFill>
                  <a:prstClr val="black"/>
                </a:solidFill>
              </a:rPr>
              <a:t>Improve reliability &amp; accessibility of </a:t>
            </a:r>
            <a:r>
              <a:rPr lang="en-US" sz="1600" b="1" dirty="0">
                <a:solidFill>
                  <a:prstClr val="black"/>
                </a:solidFill>
              </a:rPr>
              <a:t>public information about climate-related health risks</a:t>
            </a:r>
          </a:p>
          <a:p>
            <a:pPr marL="342900" lvl="0" indent="-342900" defTabSz="914400">
              <a:lnSpc>
                <a:spcPct val="90000"/>
              </a:lnSpc>
              <a:spcBef>
                <a:spcPts val="1000"/>
              </a:spcBef>
              <a:buFont typeface="+mj-lt"/>
              <a:buAutoNum type="arabicPeriod" startAt="11"/>
            </a:pPr>
            <a:r>
              <a:rPr lang="en-US" sz="1600" dirty="0">
                <a:solidFill>
                  <a:prstClr val="black"/>
                </a:solidFill>
              </a:rPr>
              <a:t>Bolster </a:t>
            </a:r>
            <a:r>
              <a:rPr lang="en-US" sz="1600" b="1" dirty="0">
                <a:solidFill>
                  <a:prstClr val="black"/>
                </a:solidFill>
              </a:rPr>
              <a:t>emergency preparedness </a:t>
            </a:r>
            <a:r>
              <a:rPr lang="en-US" sz="1600" dirty="0">
                <a:solidFill>
                  <a:prstClr val="black"/>
                </a:solidFill>
              </a:rPr>
              <a:t>and response</a:t>
            </a:r>
          </a:p>
          <a:p>
            <a:pPr marL="342900" lvl="0" indent="-342900" defTabSz="914400">
              <a:lnSpc>
                <a:spcPct val="90000"/>
              </a:lnSpc>
              <a:spcBef>
                <a:spcPts val="1000"/>
              </a:spcBef>
              <a:buFont typeface="+mj-lt"/>
              <a:buAutoNum type="arabicPeriod" startAt="11"/>
            </a:pPr>
            <a:r>
              <a:rPr lang="en-US" sz="1600" b="1" dirty="0">
                <a:solidFill>
                  <a:prstClr val="black"/>
                </a:solidFill>
                <a:highlight>
                  <a:srgbClr val="FFFF00"/>
                </a:highlight>
              </a:rPr>
              <a:t>Lead by example</a:t>
            </a:r>
            <a:r>
              <a:rPr lang="en-US" sz="1600" dirty="0">
                <a:solidFill>
                  <a:prstClr val="black"/>
                </a:solidFill>
                <a:highlight>
                  <a:srgbClr val="FFFF00"/>
                </a:highlight>
              </a:rPr>
              <a:t> in commonwealth &amp; local government practices &amp; assets</a:t>
            </a:r>
          </a:p>
          <a:p>
            <a:pPr marL="342900" lvl="0" indent="-342900" defTabSz="914400">
              <a:lnSpc>
                <a:spcPct val="90000"/>
              </a:lnSpc>
              <a:spcBef>
                <a:spcPts val="1000"/>
              </a:spcBef>
              <a:buFont typeface="+mj-lt"/>
              <a:buAutoNum type="arabicPeriod" startAt="11"/>
            </a:pPr>
            <a:r>
              <a:rPr lang="en-US" sz="1600" b="1" dirty="0">
                <a:solidFill>
                  <a:prstClr val="black"/>
                </a:solidFill>
              </a:rPr>
              <a:t>Incorporate</a:t>
            </a:r>
            <a:r>
              <a:rPr lang="en-US" sz="1600" dirty="0">
                <a:solidFill>
                  <a:prstClr val="black"/>
                </a:solidFill>
              </a:rPr>
              <a:t> historical &amp; projected </a:t>
            </a:r>
            <a:r>
              <a:rPr lang="en-US" sz="1600" b="1" dirty="0">
                <a:solidFill>
                  <a:prstClr val="black"/>
                </a:solidFill>
              </a:rPr>
              <a:t>climate conditions into siting &amp; design</a:t>
            </a:r>
            <a:r>
              <a:rPr lang="en-US" sz="1600" dirty="0">
                <a:solidFill>
                  <a:prstClr val="black"/>
                </a:solidFill>
              </a:rPr>
              <a:t> decisions for long-term infrastructure</a:t>
            </a:r>
          </a:p>
        </p:txBody>
      </p:sp>
    </p:spTree>
    <p:extLst>
      <p:ext uri="{BB962C8B-B14F-4D97-AF65-F5344CB8AC3E}">
        <p14:creationId xmlns:p14="http://schemas.microsoft.com/office/powerpoint/2010/main" val="6410780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358775" y="1219200"/>
            <a:ext cx="8229600" cy="4038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1"/>
          <p:cNvGrpSpPr>
            <a:grpSpLocks/>
          </p:cNvGrpSpPr>
          <p:nvPr/>
        </p:nvGrpSpPr>
        <p:grpSpPr bwMode="auto">
          <a:xfrm>
            <a:off x="318151" y="394259"/>
            <a:ext cx="8382000" cy="660400"/>
            <a:chOff x="288977" y="355144"/>
            <a:chExt cx="8382000" cy="661312"/>
          </a:xfrm>
        </p:grpSpPr>
        <p:pic>
          <p:nvPicPr>
            <p:cNvPr id="4" name="Picture 5" descr="Aging bann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977" y="355144"/>
              <a:ext cx="8382000" cy="661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2"/>
            <p:cNvSpPr txBox="1">
              <a:spLocks noChangeArrowheads="1"/>
            </p:cNvSpPr>
            <p:nvPr/>
          </p:nvSpPr>
          <p:spPr bwMode="auto">
            <a:xfrm>
              <a:off x="762000" y="384641"/>
              <a:ext cx="78486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Local Climate Action Assistance Program</a:t>
              </a:r>
            </a:p>
          </p:txBody>
        </p:sp>
      </p:grpSp>
      <p:pic>
        <p:nvPicPr>
          <p:cNvPr id="6" name="Picture 4" descr="V:\DEP Logos &amp; Graphics\PNG files\DEP-left-rgb.png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6088063"/>
            <a:ext cx="2590800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EF045C51-F080-4503-A1ED-713A2DB6A1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/>
              <a:t>Inspiration &amp; Input:</a:t>
            </a:r>
          </a:p>
          <a:p>
            <a:r>
              <a:rPr lang="en-US" dirty="0"/>
              <a:t>Don Brown, Widener Law School</a:t>
            </a:r>
          </a:p>
          <a:p>
            <a:r>
              <a:rPr lang="en-US" dirty="0"/>
              <a:t>Josh Hooper, PERC</a:t>
            </a:r>
          </a:p>
          <a:p>
            <a:r>
              <a:rPr lang="en-US" dirty="0"/>
              <a:t>John Quigley, Harrisburg University</a:t>
            </a:r>
          </a:p>
          <a:p>
            <a:r>
              <a:rPr lang="en-US" dirty="0"/>
              <a:t>Brandi Robinson, Penn State University</a:t>
            </a:r>
          </a:p>
          <a:p>
            <a:r>
              <a:rPr lang="en-US" dirty="0"/>
              <a:t>Chris Steuer, Millersville University</a:t>
            </a:r>
          </a:p>
          <a:p>
            <a:r>
              <a:rPr lang="en-US" dirty="0"/>
              <a:t>Douglas Smith, City of Lancaster</a:t>
            </a:r>
          </a:p>
          <a:p>
            <a:r>
              <a:rPr lang="en-US" dirty="0"/>
              <a:t>US EPA</a:t>
            </a:r>
          </a:p>
          <a:p>
            <a:r>
              <a:rPr lang="en-US" dirty="0"/>
              <a:t>CARB</a:t>
            </a:r>
          </a:p>
          <a:p>
            <a:r>
              <a:rPr lang="en-US" dirty="0"/>
              <a:t>ICLEI USA</a:t>
            </a:r>
          </a:p>
          <a:p>
            <a:endParaRPr lang="en-US" dirty="0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7EC0EE-2E69-42AB-B94B-2197AA1F63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25095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358775" y="1219200"/>
            <a:ext cx="8229600" cy="4038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1"/>
          <p:cNvGrpSpPr>
            <a:grpSpLocks/>
          </p:cNvGrpSpPr>
          <p:nvPr/>
        </p:nvGrpSpPr>
        <p:grpSpPr bwMode="auto">
          <a:xfrm>
            <a:off x="318151" y="394259"/>
            <a:ext cx="8382000" cy="660400"/>
            <a:chOff x="288977" y="355144"/>
            <a:chExt cx="8382000" cy="661312"/>
          </a:xfrm>
        </p:grpSpPr>
        <p:pic>
          <p:nvPicPr>
            <p:cNvPr id="4" name="Picture 5" descr="Aging bann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977" y="355144"/>
              <a:ext cx="8382000" cy="661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2"/>
            <p:cNvSpPr txBox="1">
              <a:spLocks noChangeArrowheads="1"/>
            </p:cNvSpPr>
            <p:nvPr/>
          </p:nvSpPr>
          <p:spPr bwMode="auto">
            <a:xfrm>
              <a:off x="762000" y="384641"/>
              <a:ext cx="78486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Local Climate Action Assistance Program</a:t>
              </a:r>
            </a:p>
          </p:txBody>
        </p:sp>
      </p:grpSp>
      <p:pic>
        <p:nvPicPr>
          <p:cNvPr id="6" name="Picture 4" descr="V:\DEP Logos &amp; Graphics\PNG files\DEP-left-rgb.png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6088063"/>
            <a:ext cx="2590800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EF045C51-F080-4503-A1ED-713A2DB6A1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ICLEI Local Governments for Sustainability – USA hired as contractor</a:t>
            </a:r>
          </a:p>
          <a:p>
            <a:r>
              <a:rPr lang="en-US" dirty="0"/>
              <a:t>College student matched with local government</a:t>
            </a:r>
          </a:p>
          <a:p>
            <a:r>
              <a:rPr lang="en-US" dirty="0"/>
              <a:t>ICLEI trains student on inventory tool (fall semester) and climate action planning (spring semester)</a:t>
            </a:r>
          </a:p>
          <a:p>
            <a:r>
              <a:rPr lang="en-US" dirty="0"/>
              <a:t>Final product:  20 GHG inventories &amp; 20 local climate action plans</a:t>
            </a:r>
          </a:p>
          <a:p>
            <a:r>
              <a:rPr lang="en-US" dirty="0"/>
              <a:t>First training webinar in early September 2019 &amp; final work completed by June 30, 2020</a:t>
            </a: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7EC0EE-2E69-42AB-B94B-2197AA1F63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07301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358775" y="1219200"/>
            <a:ext cx="8229600" cy="4038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1"/>
          <p:cNvGrpSpPr>
            <a:grpSpLocks/>
          </p:cNvGrpSpPr>
          <p:nvPr/>
        </p:nvGrpSpPr>
        <p:grpSpPr bwMode="auto">
          <a:xfrm>
            <a:off x="318151" y="394259"/>
            <a:ext cx="8382000" cy="660400"/>
            <a:chOff x="288977" y="355144"/>
            <a:chExt cx="8382000" cy="661312"/>
          </a:xfrm>
        </p:grpSpPr>
        <p:pic>
          <p:nvPicPr>
            <p:cNvPr id="4" name="Picture 5" descr="Aging bann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977" y="355144"/>
              <a:ext cx="8382000" cy="661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2"/>
            <p:cNvSpPr txBox="1">
              <a:spLocks noChangeArrowheads="1"/>
            </p:cNvSpPr>
            <p:nvPr/>
          </p:nvSpPr>
          <p:spPr bwMode="auto">
            <a:xfrm>
              <a:off x="762000" y="384641"/>
              <a:ext cx="78486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Local Climate Action Assistance Program</a:t>
              </a:r>
            </a:p>
          </p:txBody>
        </p:sp>
      </p:grpSp>
      <p:pic>
        <p:nvPicPr>
          <p:cNvPr id="6" name="Picture 4" descr="V:\DEP Logos &amp; Graphics\PNG files\DEP-left-rgb.png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6088063"/>
            <a:ext cx="2590800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EF045C51-F080-4503-A1ED-713A2DB6A1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48570"/>
            <a:ext cx="8458200" cy="493949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b="1" dirty="0"/>
              <a:t>Timeline:</a:t>
            </a:r>
          </a:p>
          <a:p>
            <a:r>
              <a:rPr lang="en-US" sz="2400" dirty="0"/>
              <a:t>July 1, 2019 – project work officially began</a:t>
            </a:r>
          </a:p>
          <a:p>
            <a:r>
              <a:rPr lang="en-US" sz="2400" dirty="0"/>
              <a:t>Sept. 5, 2019 – 1</a:t>
            </a:r>
            <a:r>
              <a:rPr lang="en-US" sz="2400" baseline="30000" dirty="0"/>
              <a:t>st</a:t>
            </a:r>
            <a:r>
              <a:rPr lang="en-US" sz="2400" dirty="0"/>
              <a:t> webinar for fall cohort (GHG inventories)</a:t>
            </a:r>
          </a:p>
          <a:p>
            <a:r>
              <a:rPr lang="en-US" sz="2400" dirty="0"/>
              <a:t>Nov. 13, 2019 – final webinar for fall cohort</a:t>
            </a:r>
          </a:p>
          <a:p>
            <a:r>
              <a:rPr lang="en-US" sz="2400" dirty="0"/>
              <a:t>December 2019/End of semester – 20 inventories finalized</a:t>
            </a:r>
          </a:p>
          <a:p>
            <a:r>
              <a:rPr lang="en-US" sz="2400" dirty="0"/>
              <a:t>Week of Jan. 13, 2020 – 1</a:t>
            </a:r>
            <a:r>
              <a:rPr lang="en-US" sz="2400" baseline="30000" dirty="0"/>
              <a:t>st</a:t>
            </a:r>
            <a:r>
              <a:rPr lang="en-US" sz="2400" dirty="0"/>
              <a:t> webinar for spring cohort (CAPs)</a:t>
            </a:r>
          </a:p>
          <a:p>
            <a:r>
              <a:rPr lang="en-US" sz="2400" dirty="0"/>
              <a:t>Jan/Feb 2020 – post program materials on DEP website</a:t>
            </a:r>
          </a:p>
          <a:p>
            <a:r>
              <a:rPr lang="en-US" sz="2400" dirty="0"/>
              <a:t>Week of Apr. 13, 2020 – final webinar for spring cohort </a:t>
            </a:r>
          </a:p>
          <a:p>
            <a:r>
              <a:rPr lang="en-US" sz="2400" dirty="0"/>
              <a:t>June 2020/End of semester – 20 CAPs finalized </a:t>
            </a:r>
          </a:p>
          <a:p>
            <a:r>
              <a:rPr lang="en-US" sz="2400" dirty="0"/>
              <a:t>July 2020 – Start another cohort with new local </a:t>
            </a:r>
            <a:r>
              <a:rPr lang="en-US" sz="2400" dirty="0" err="1"/>
              <a:t>govs</a:t>
            </a:r>
            <a:r>
              <a:rPr lang="en-US" sz="2400" dirty="0"/>
              <a:t>, as well as a CAP implementation program for the 2019-2020 participants*</a:t>
            </a:r>
          </a:p>
          <a:p>
            <a:pPr marL="0" indent="0">
              <a:buNone/>
            </a:pPr>
            <a:r>
              <a:rPr lang="en-US" sz="1800" dirty="0"/>
              <a:t>	*Dependent on approval of these 2 programs by DEP &amp; US Dept. of Energy</a:t>
            </a: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7EC0EE-2E69-42AB-B94B-2197AA1F63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64714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358775" y="1219200"/>
            <a:ext cx="8229600" cy="4038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1"/>
          <p:cNvGrpSpPr>
            <a:grpSpLocks/>
          </p:cNvGrpSpPr>
          <p:nvPr/>
        </p:nvGrpSpPr>
        <p:grpSpPr bwMode="auto">
          <a:xfrm>
            <a:off x="318151" y="394259"/>
            <a:ext cx="8382000" cy="660400"/>
            <a:chOff x="288977" y="355144"/>
            <a:chExt cx="8382000" cy="661312"/>
          </a:xfrm>
        </p:grpSpPr>
        <p:pic>
          <p:nvPicPr>
            <p:cNvPr id="4" name="Picture 5" descr="Aging bann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977" y="355144"/>
              <a:ext cx="8382000" cy="661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2"/>
            <p:cNvSpPr txBox="1">
              <a:spLocks noChangeArrowheads="1"/>
            </p:cNvSpPr>
            <p:nvPr/>
          </p:nvSpPr>
          <p:spPr bwMode="auto">
            <a:xfrm>
              <a:off x="762000" y="384641"/>
              <a:ext cx="78486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Local Climate Action Assistance Program</a:t>
              </a:r>
            </a:p>
          </p:txBody>
        </p:sp>
      </p:grpSp>
      <p:pic>
        <p:nvPicPr>
          <p:cNvPr id="6" name="Picture 4" descr="V:\DEP Logos &amp; Graphics\PNG files\DEP-left-rgb.png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6088063"/>
            <a:ext cx="2590800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7EC0EE-2E69-42AB-B94B-2197AA1F63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B017EC6-73FC-4455-B907-C6EFB5C683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8725" y="1322946"/>
            <a:ext cx="6391275" cy="469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9987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358775" y="1219200"/>
            <a:ext cx="8229600" cy="4038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1"/>
          <p:cNvGrpSpPr>
            <a:grpSpLocks/>
          </p:cNvGrpSpPr>
          <p:nvPr/>
        </p:nvGrpSpPr>
        <p:grpSpPr bwMode="auto">
          <a:xfrm>
            <a:off x="318151" y="394259"/>
            <a:ext cx="8382000" cy="660400"/>
            <a:chOff x="288977" y="355144"/>
            <a:chExt cx="8382000" cy="661312"/>
          </a:xfrm>
        </p:grpSpPr>
        <p:pic>
          <p:nvPicPr>
            <p:cNvPr id="4" name="Picture 5" descr="Aging bann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977" y="355144"/>
              <a:ext cx="8382000" cy="661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2"/>
            <p:cNvSpPr txBox="1">
              <a:spLocks noChangeArrowheads="1"/>
            </p:cNvSpPr>
            <p:nvPr/>
          </p:nvSpPr>
          <p:spPr bwMode="auto">
            <a:xfrm>
              <a:off x="762000" y="384641"/>
              <a:ext cx="78486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Participating Local Governments</a:t>
              </a:r>
            </a:p>
          </p:txBody>
        </p:sp>
      </p:grpSp>
      <p:pic>
        <p:nvPicPr>
          <p:cNvPr id="6" name="Picture 4" descr="V:\DEP Logos &amp; Graphics\PNG files\DEP-left-rgb.png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6088063"/>
            <a:ext cx="2590800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EF045C51-F080-4503-A1ED-713A2DB6A1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219200"/>
            <a:ext cx="3886201" cy="5416550"/>
          </a:xfrm>
        </p:spPr>
        <p:txBody>
          <a:bodyPr>
            <a:normAutofit fontScale="55000" lnSpcReduction="20000"/>
          </a:bodyPr>
          <a:lstStyle/>
          <a:p>
            <a:r>
              <a:rPr lang="en-US" sz="3800" dirty="0"/>
              <a:t>Caln Township</a:t>
            </a:r>
          </a:p>
          <a:p>
            <a:r>
              <a:rPr lang="en-US" sz="3800" dirty="0"/>
              <a:t>Narberth Borough</a:t>
            </a:r>
          </a:p>
          <a:p>
            <a:r>
              <a:rPr lang="en-US" sz="3800" dirty="0"/>
              <a:t>Jermyn Borough</a:t>
            </a:r>
          </a:p>
          <a:p>
            <a:r>
              <a:rPr lang="en-US" sz="3800" dirty="0"/>
              <a:t>Carlisle Borough</a:t>
            </a:r>
          </a:p>
          <a:p>
            <a:r>
              <a:rPr lang="en-US" sz="3800" dirty="0"/>
              <a:t>Derry Township</a:t>
            </a:r>
          </a:p>
          <a:p>
            <a:r>
              <a:rPr lang="en-US" sz="3800" dirty="0"/>
              <a:t>Armstrong Township</a:t>
            </a:r>
          </a:p>
          <a:p>
            <a:r>
              <a:rPr lang="en-US" sz="3800" dirty="0"/>
              <a:t>Bellefonte Borough</a:t>
            </a:r>
          </a:p>
          <a:p>
            <a:r>
              <a:rPr lang="en-US" sz="3800" dirty="0"/>
              <a:t>Indiana Borough</a:t>
            </a:r>
          </a:p>
          <a:p>
            <a:r>
              <a:rPr lang="en-US" sz="3800" dirty="0"/>
              <a:t>Millvale Borough</a:t>
            </a:r>
          </a:p>
          <a:p>
            <a:r>
              <a:rPr lang="en-US" sz="3800" dirty="0"/>
              <a:t>Etna Borough</a:t>
            </a:r>
          </a:p>
          <a:p>
            <a:r>
              <a:rPr lang="en-US" sz="3800" dirty="0"/>
              <a:t>Sharpsburg Borough</a:t>
            </a:r>
          </a:p>
          <a:p>
            <a:r>
              <a:rPr lang="en-US" sz="3800" dirty="0"/>
              <a:t>West Homestead Borough</a:t>
            </a:r>
          </a:p>
          <a:p>
            <a:r>
              <a:rPr lang="en-US" sz="3800" dirty="0"/>
              <a:t>Borough of Munhall</a:t>
            </a:r>
          </a:p>
          <a:p>
            <a:r>
              <a:rPr lang="en-US" sz="3800" dirty="0"/>
              <a:t>Elizabeth Township</a:t>
            </a:r>
          </a:p>
          <a:p>
            <a:r>
              <a:rPr lang="en-US" sz="3800" dirty="0"/>
              <a:t>Borough of Forest Hills</a:t>
            </a:r>
          </a:p>
          <a:p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7EC0EE-2E69-42AB-B94B-2197AA1F63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FF91736-3F5C-49C4-935E-48C32EFFCB32}"/>
              </a:ext>
            </a:extLst>
          </p:cNvPr>
          <p:cNvSpPr txBox="1"/>
          <p:nvPr/>
        </p:nvSpPr>
        <p:spPr>
          <a:xfrm>
            <a:off x="4778479" y="1158403"/>
            <a:ext cx="3733800" cy="269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City of Reading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City of York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Chester County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Erie County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Centre Region Council of Governments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44670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358775" y="1219200"/>
            <a:ext cx="8229600" cy="4038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1"/>
          <p:cNvGrpSpPr>
            <a:grpSpLocks/>
          </p:cNvGrpSpPr>
          <p:nvPr/>
        </p:nvGrpSpPr>
        <p:grpSpPr bwMode="auto">
          <a:xfrm>
            <a:off x="318151" y="394259"/>
            <a:ext cx="8382000" cy="660400"/>
            <a:chOff x="288977" y="355144"/>
            <a:chExt cx="8382000" cy="661312"/>
          </a:xfrm>
        </p:grpSpPr>
        <p:pic>
          <p:nvPicPr>
            <p:cNvPr id="4" name="Picture 5" descr="Aging bann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977" y="355144"/>
              <a:ext cx="8382000" cy="661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2"/>
            <p:cNvSpPr txBox="1">
              <a:spLocks noChangeArrowheads="1"/>
            </p:cNvSpPr>
            <p:nvPr/>
          </p:nvSpPr>
          <p:spPr bwMode="auto">
            <a:xfrm>
              <a:off x="762000" y="384641"/>
              <a:ext cx="78486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Participating Academic Institutions</a:t>
              </a:r>
            </a:p>
          </p:txBody>
        </p:sp>
      </p:grpSp>
      <p:pic>
        <p:nvPicPr>
          <p:cNvPr id="6" name="Picture 4" descr="V:\DEP Logos &amp; Graphics\PNG files\DEP-left-rgb.png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6088063"/>
            <a:ext cx="2590800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EF045C51-F080-4503-A1ED-713A2DB6A1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551" y="1304925"/>
            <a:ext cx="8229600" cy="5051425"/>
          </a:xfrm>
        </p:spPr>
        <p:txBody>
          <a:bodyPr>
            <a:normAutofit fontScale="70000" lnSpcReduction="20000"/>
          </a:bodyPr>
          <a:lstStyle/>
          <a:p>
            <a:r>
              <a:rPr lang="en-US" sz="3100" dirty="0"/>
              <a:t>Drexel University</a:t>
            </a:r>
          </a:p>
          <a:p>
            <a:r>
              <a:rPr lang="en-US" sz="3100" dirty="0"/>
              <a:t>Temple University</a:t>
            </a:r>
          </a:p>
          <a:p>
            <a:r>
              <a:rPr lang="en-US" sz="3100" dirty="0"/>
              <a:t>Wilkes University</a:t>
            </a:r>
          </a:p>
          <a:p>
            <a:r>
              <a:rPr lang="en-US" sz="3100" dirty="0"/>
              <a:t>Millersville University</a:t>
            </a:r>
          </a:p>
          <a:p>
            <a:r>
              <a:rPr lang="en-US" sz="3100" dirty="0"/>
              <a:t>Lebanon Valley College</a:t>
            </a:r>
          </a:p>
          <a:p>
            <a:r>
              <a:rPr lang="en-US" sz="3100" dirty="0"/>
              <a:t>Dickinson College</a:t>
            </a:r>
          </a:p>
          <a:p>
            <a:r>
              <a:rPr lang="en-US" sz="3100" dirty="0"/>
              <a:t>Shippensburg University</a:t>
            </a:r>
          </a:p>
          <a:p>
            <a:r>
              <a:rPr lang="en-US" sz="3100" dirty="0"/>
              <a:t>Penn State College of Medicine</a:t>
            </a:r>
          </a:p>
          <a:p>
            <a:r>
              <a:rPr lang="en-US" sz="3100" dirty="0"/>
              <a:t>Penn State Harrisburg</a:t>
            </a:r>
          </a:p>
          <a:p>
            <a:r>
              <a:rPr lang="en-US" sz="3100" dirty="0"/>
              <a:t>Penn State University</a:t>
            </a:r>
          </a:p>
          <a:p>
            <a:r>
              <a:rPr lang="en-US" sz="3100" dirty="0"/>
              <a:t>Susquehanna University</a:t>
            </a:r>
          </a:p>
          <a:p>
            <a:r>
              <a:rPr lang="en-US" sz="3100" dirty="0"/>
              <a:t>University of Pittsburgh</a:t>
            </a:r>
          </a:p>
          <a:p>
            <a:r>
              <a:rPr lang="en-US" sz="3100" dirty="0"/>
              <a:t>Allegheny College</a:t>
            </a:r>
          </a:p>
          <a:p>
            <a:r>
              <a:rPr lang="en-US" sz="3100" dirty="0"/>
              <a:t>Muhlenberg College</a:t>
            </a:r>
          </a:p>
          <a:p>
            <a:endParaRPr lang="en-US" dirty="0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7EC0EE-2E69-42AB-B94B-2197AA1F63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68150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358775" y="1219200"/>
            <a:ext cx="8229600" cy="4038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1"/>
          <p:cNvGrpSpPr>
            <a:grpSpLocks/>
          </p:cNvGrpSpPr>
          <p:nvPr/>
        </p:nvGrpSpPr>
        <p:grpSpPr bwMode="auto">
          <a:xfrm>
            <a:off x="318151" y="394259"/>
            <a:ext cx="8382000" cy="660400"/>
            <a:chOff x="288977" y="355144"/>
            <a:chExt cx="8382000" cy="661312"/>
          </a:xfrm>
        </p:grpSpPr>
        <p:pic>
          <p:nvPicPr>
            <p:cNvPr id="4" name="Picture 5" descr="Aging bann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977" y="355144"/>
              <a:ext cx="8382000" cy="661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2"/>
            <p:cNvSpPr txBox="1">
              <a:spLocks noChangeArrowheads="1"/>
            </p:cNvSpPr>
            <p:nvPr/>
          </p:nvSpPr>
          <p:spPr bwMode="auto">
            <a:xfrm>
              <a:off x="762000" y="384641"/>
              <a:ext cx="78486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dirty="0">
                  <a:solidFill>
                    <a:prstClr val="white"/>
                  </a:solidFill>
                </a:rPr>
                <a:t>Formats for Student Engagement</a:t>
              </a:r>
              <a:endPara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</p:grpSp>
      <p:pic>
        <p:nvPicPr>
          <p:cNvPr id="6" name="Picture 4" descr="V:\DEP Logos &amp; Graphics\PNG files\DEP-left-rgb.png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6088063"/>
            <a:ext cx="2590800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EF045C51-F080-4503-A1ED-713A2DB6A1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8" y="1310020"/>
            <a:ext cx="8229600" cy="4692317"/>
          </a:xfrm>
        </p:spPr>
        <p:txBody>
          <a:bodyPr>
            <a:normAutofit/>
          </a:bodyPr>
          <a:lstStyle/>
          <a:p>
            <a:r>
              <a:rPr lang="en-US" dirty="0"/>
              <a:t>Capstone project</a:t>
            </a:r>
          </a:p>
          <a:p>
            <a:r>
              <a:rPr lang="en-US" dirty="0"/>
              <a:t>Honors thesis</a:t>
            </a:r>
          </a:p>
          <a:p>
            <a:r>
              <a:rPr lang="en-US" dirty="0"/>
              <a:t>Internship</a:t>
            </a:r>
          </a:p>
          <a:p>
            <a:r>
              <a:rPr lang="en-US" dirty="0"/>
              <a:t>Fellowship</a:t>
            </a:r>
          </a:p>
          <a:p>
            <a:r>
              <a:rPr lang="en-US" dirty="0"/>
              <a:t>Volunteer</a:t>
            </a:r>
          </a:p>
          <a:p>
            <a:r>
              <a:rPr lang="en-US" dirty="0"/>
              <a:t>Independent study</a:t>
            </a:r>
          </a:p>
          <a:p>
            <a:r>
              <a:rPr lang="en-US" dirty="0"/>
              <a:t>Whole class</a:t>
            </a: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7EC0EE-2E69-42AB-B94B-2197AA1F63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64115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358775" y="1219200"/>
            <a:ext cx="8229600" cy="4038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1"/>
          <p:cNvGrpSpPr>
            <a:grpSpLocks/>
          </p:cNvGrpSpPr>
          <p:nvPr/>
        </p:nvGrpSpPr>
        <p:grpSpPr bwMode="auto">
          <a:xfrm>
            <a:off x="318151" y="394259"/>
            <a:ext cx="8382000" cy="660400"/>
            <a:chOff x="288977" y="355144"/>
            <a:chExt cx="8382000" cy="661312"/>
          </a:xfrm>
        </p:grpSpPr>
        <p:pic>
          <p:nvPicPr>
            <p:cNvPr id="4" name="Picture 5" descr="Aging bann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977" y="355144"/>
              <a:ext cx="8382000" cy="661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2"/>
            <p:cNvSpPr txBox="1">
              <a:spLocks noChangeArrowheads="1"/>
            </p:cNvSpPr>
            <p:nvPr/>
          </p:nvSpPr>
          <p:spPr bwMode="auto">
            <a:xfrm>
              <a:off x="762000" y="384641"/>
              <a:ext cx="78486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dirty="0">
                  <a:solidFill>
                    <a:prstClr val="white"/>
                  </a:solidFill>
                </a:rPr>
                <a:t>Formats for Student Engagement</a:t>
              </a:r>
              <a:endPara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</p:grpSp>
      <p:pic>
        <p:nvPicPr>
          <p:cNvPr id="6" name="Picture 4" descr="V:\DEP Logos &amp; Graphics\PNG files\DEP-left-rgb.png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6088063"/>
            <a:ext cx="2590800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7EC0EE-2E69-42AB-B94B-2197AA1F63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A979641-EADE-4226-B359-5E2DD17C76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151" y="1235075"/>
            <a:ext cx="5631089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4360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358775" y="1219200"/>
            <a:ext cx="8229600" cy="4038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1"/>
          <p:cNvGrpSpPr>
            <a:grpSpLocks/>
          </p:cNvGrpSpPr>
          <p:nvPr/>
        </p:nvGrpSpPr>
        <p:grpSpPr bwMode="auto">
          <a:xfrm>
            <a:off x="318151" y="394259"/>
            <a:ext cx="8382000" cy="660400"/>
            <a:chOff x="288977" y="355144"/>
            <a:chExt cx="8382000" cy="661312"/>
          </a:xfrm>
        </p:grpSpPr>
        <p:pic>
          <p:nvPicPr>
            <p:cNvPr id="4" name="Picture 5" descr="Aging bann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977" y="355144"/>
              <a:ext cx="8382000" cy="661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2"/>
            <p:cNvSpPr txBox="1">
              <a:spLocks noChangeArrowheads="1"/>
            </p:cNvSpPr>
            <p:nvPr/>
          </p:nvSpPr>
          <p:spPr bwMode="auto">
            <a:xfrm>
              <a:off x="762000" y="384641"/>
              <a:ext cx="78486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dirty="0">
                  <a:solidFill>
                    <a:prstClr val="white"/>
                  </a:solidFill>
                </a:rPr>
                <a:t>Formats for Student Engagement</a:t>
              </a:r>
              <a:endPara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7EC0EE-2E69-42AB-B94B-2197AA1F63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8FC08BC-4C77-4E39-9E63-361FA16585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361" y="1149350"/>
            <a:ext cx="3485838" cy="5486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EF772D4-9DE7-44AD-9B5E-BF5595A598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2996" y="1219200"/>
            <a:ext cx="4077155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586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2509F26-B5DC-4BA7-B476-4CB044237A2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B103EB1-B135-4526-B883-33228FC27FF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611505" y="683404"/>
            <a:ext cx="792099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DF9BBE-F37B-48B1-A9C0-39EEBDFB92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86" r="-1" b="-1"/>
          <a:stretch/>
        </p:blipFill>
        <p:spPr>
          <a:xfrm rot="21480000">
            <a:off x="853377" y="1003258"/>
            <a:ext cx="7437246" cy="476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1042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358775" y="1219200"/>
            <a:ext cx="8229600" cy="4038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1"/>
          <p:cNvGrpSpPr>
            <a:grpSpLocks/>
          </p:cNvGrpSpPr>
          <p:nvPr/>
        </p:nvGrpSpPr>
        <p:grpSpPr bwMode="auto">
          <a:xfrm>
            <a:off x="318151" y="394259"/>
            <a:ext cx="8382000" cy="660400"/>
            <a:chOff x="288977" y="355144"/>
            <a:chExt cx="8382000" cy="661312"/>
          </a:xfrm>
        </p:grpSpPr>
        <p:pic>
          <p:nvPicPr>
            <p:cNvPr id="4" name="Picture 5" descr="Aging bann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977" y="355144"/>
              <a:ext cx="8382000" cy="661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2"/>
            <p:cNvSpPr txBox="1">
              <a:spLocks noChangeArrowheads="1"/>
            </p:cNvSpPr>
            <p:nvPr/>
          </p:nvSpPr>
          <p:spPr bwMode="auto">
            <a:xfrm>
              <a:off x="762000" y="384641"/>
              <a:ext cx="78486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dirty="0">
                  <a:solidFill>
                    <a:prstClr val="white"/>
                  </a:solidFill>
                </a:rPr>
                <a:t>Final Product of Fall Cohort</a:t>
              </a:r>
              <a:endPara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</p:grpSp>
      <p:pic>
        <p:nvPicPr>
          <p:cNvPr id="6" name="Picture 4" descr="V:\DEP Logos &amp; Graphics\PNG files\DEP-left-rgb.png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6088063"/>
            <a:ext cx="2590800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7EC0EE-2E69-42AB-B94B-2197AA1F63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96BA927-6A0C-45B6-B993-899D22EFC3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322946"/>
            <a:ext cx="9144000" cy="456410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D15ACA4-AA6E-48F2-AB64-C9E1436B2EDF}"/>
              </a:ext>
            </a:extLst>
          </p:cNvPr>
          <p:cNvSpPr txBox="1"/>
          <p:nvPr/>
        </p:nvSpPr>
        <p:spPr>
          <a:xfrm>
            <a:off x="6617351" y="1245082"/>
            <a:ext cx="208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City of York</a:t>
            </a:r>
          </a:p>
        </p:txBody>
      </p:sp>
    </p:spTree>
    <p:extLst>
      <p:ext uri="{BB962C8B-B14F-4D97-AF65-F5344CB8AC3E}">
        <p14:creationId xmlns:p14="http://schemas.microsoft.com/office/powerpoint/2010/main" val="21731664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358775" y="1219200"/>
            <a:ext cx="8229600" cy="4038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1"/>
          <p:cNvGrpSpPr>
            <a:grpSpLocks/>
          </p:cNvGrpSpPr>
          <p:nvPr/>
        </p:nvGrpSpPr>
        <p:grpSpPr bwMode="auto">
          <a:xfrm>
            <a:off x="318151" y="394259"/>
            <a:ext cx="8382000" cy="660400"/>
            <a:chOff x="288977" y="355144"/>
            <a:chExt cx="8382000" cy="661312"/>
          </a:xfrm>
        </p:grpSpPr>
        <p:pic>
          <p:nvPicPr>
            <p:cNvPr id="4" name="Picture 5" descr="Aging bann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977" y="355144"/>
              <a:ext cx="8382000" cy="661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2"/>
            <p:cNvSpPr txBox="1">
              <a:spLocks noChangeArrowheads="1"/>
            </p:cNvSpPr>
            <p:nvPr/>
          </p:nvSpPr>
          <p:spPr bwMode="auto">
            <a:xfrm>
              <a:off x="762000" y="384641"/>
              <a:ext cx="78486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dirty="0">
                  <a:solidFill>
                    <a:prstClr val="white"/>
                  </a:solidFill>
                </a:rPr>
                <a:t>Final Product of Fall Cohort</a:t>
              </a:r>
              <a:endPara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</p:grpSp>
      <p:pic>
        <p:nvPicPr>
          <p:cNvPr id="6" name="Picture 4" descr="V:\DEP Logos &amp; Graphics\PNG files\DEP-left-rgb.png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6088063"/>
            <a:ext cx="2590800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7EC0EE-2E69-42AB-B94B-2197AA1F63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EA0E4EC-CFF0-48B3-8293-33A3B06C8D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261284"/>
            <a:ext cx="9144000" cy="468561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A6EADF7-3316-4E12-AD43-C85E2C89A9A0}"/>
              </a:ext>
            </a:extLst>
          </p:cNvPr>
          <p:cNvSpPr txBox="1"/>
          <p:nvPr/>
        </p:nvSpPr>
        <p:spPr>
          <a:xfrm>
            <a:off x="5303520" y="1219200"/>
            <a:ext cx="33966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Bellefonte Borough</a:t>
            </a:r>
          </a:p>
        </p:txBody>
      </p:sp>
    </p:spTree>
    <p:extLst>
      <p:ext uri="{BB962C8B-B14F-4D97-AF65-F5344CB8AC3E}">
        <p14:creationId xmlns:p14="http://schemas.microsoft.com/office/powerpoint/2010/main" val="35129813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358775" y="1219200"/>
            <a:ext cx="8229600" cy="4038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1"/>
          <p:cNvGrpSpPr>
            <a:grpSpLocks/>
          </p:cNvGrpSpPr>
          <p:nvPr/>
        </p:nvGrpSpPr>
        <p:grpSpPr bwMode="auto">
          <a:xfrm>
            <a:off x="318151" y="394259"/>
            <a:ext cx="8382000" cy="660400"/>
            <a:chOff x="288977" y="355144"/>
            <a:chExt cx="8382000" cy="661312"/>
          </a:xfrm>
        </p:grpSpPr>
        <p:pic>
          <p:nvPicPr>
            <p:cNvPr id="4" name="Picture 5" descr="Aging bann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977" y="355144"/>
              <a:ext cx="8382000" cy="661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2"/>
            <p:cNvSpPr txBox="1">
              <a:spLocks noChangeArrowheads="1"/>
            </p:cNvSpPr>
            <p:nvPr/>
          </p:nvSpPr>
          <p:spPr bwMode="auto">
            <a:xfrm>
              <a:off x="762000" y="384641"/>
              <a:ext cx="78486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dirty="0">
                  <a:solidFill>
                    <a:prstClr val="white"/>
                  </a:solidFill>
                </a:rPr>
                <a:t>Final Product of Fall Cohort</a:t>
              </a:r>
              <a:endPara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</p:grpSp>
      <p:pic>
        <p:nvPicPr>
          <p:cNvPr id="6" name="Picture 4" descr="V:\DEP Logos &amp; Graphics\PNG files\DEP-left-rgb.png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6088063"/>
            <a:ext cx="2590800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7EC0EE-2E69-42AB-B94B-2197AA1F63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A0811FD-BFE3-4C8B-8D45-F494A61A88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295257"/>
            <a:ext cx="9144000" cy="455220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5F48D02-BB9C-4A8A-9E1A-856CE6ACD6E8}"/>
              </a:ext>
            </a:extLst>
          </p:cNvPr>
          <p:cNvSpPr txBox="1"/>
          <p:nvPr/>
        </p:nvSpPr>
        <p:spPr>
          <a:xfrm>
            <a:off x="5178425" y="1219200"/>
            <a:ext cx="3586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Armstrong Township</a:t>
            </a:r>
          </a:p>
        </p:txBody>
      </p:sp>
    </p:spTree>
    <p:extLst>
      <p:ext uri="{BB962C8B-B14F-4D97-AF65-F5344CB8AC3E}">
        <p14:creationId xmlns:p14="http://schemas.microsoft.com/office/powerpoint/2010/main" val="9539213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358775" y="1219200"/>
            <a:ext cx="8229600" cy="4038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1"/>
          <p:cNvGrpSpPr>
            <a:grpSpLocks/>
          </p:cNvGrpSpPr>
          <p:nvPr/>
        </p:nvGrpSpPr>
        <p:grpSpPr bwMode="auto">
          <a:xfrm>
            <a:off x="318151" y="394259"/>
            <a:ext cx="8382000" cy="660400"/>
            <a:chOff x="288977" y="355144"/>
            <a:chExt cx="8382000" cy="661312"/>
          </a:xfrm>
        </p:grpSpPr>
        <p:pic>
          <p:nvPicPr>
            <p:cNvPr id="4" name="Picture 5" descr="Aging bann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977" y="355144"/>
              <a:ext cx="8382000" cy="661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2"/>
            <p:cNvSpPr txBox="1">
              <a:spLocks noChangeArrowheads="1"/>
            </p:cNvSpPr>
            <p:nvPr/>
          </p:nvSpPr>
          <p:spPr bwMode="auto">
            <a:xfrm>
              <a:off x="762000" y="384641"/>
              <a:ext cx="78486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Local Climate Action Assistance Program</a:t>
              </a:r>
            </a:p>
          </p:txBody>
        </p:sp>
      </p:grpSp>
      <p:pic>
        <p:nvPicPr>
          <p:cNvPr id="6" name="Picture 4" descr="V:\DEP Logos &amp; Graphics\PNG files\DEP-left-rgb.png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6088063"/>
            <a:ext cx="2590800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EF045C51-F080-4503-A1ED-713A2DB6A1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What has worked well:</a:t>
            </a:r>
          </a:p>
          <a:p>
            <a:r>
              <a:rPr lang="en-US" dirty="0"/>
              <a:t>Local professionals/climate advocates who are spreading the word about the program </a:t>
            </a:r>
          </a:p>
          <a:p>
            <a:r>
              <a:rPr lang="en-US" dirty="0"/>
              <a:t>College advisors who are engaged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Have created their own student application &amp; selection process for the program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Have found new students for me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Are finding ways to expand the program</a:t>
            </a: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7EC0EE-2E69-42AB-B94B-2197AA1F63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2188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358775" y="1219200"/>
            <a:ext cx="8229600" cy="4038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1"/>
          <p:cNvGrpSpPr>
            <a:grpSpLocks/>
          </p:cNvGrpSpPr>
          <p:nvPr/>
        </p:nvGrpSpPr>
        <p:grpSpPr bwMode="auto">
          <a:xfrm>
            <a:off x="318151" y="394259"/>
            <a:ext cx="8382000" cy="660400"/>
            <a:chOff x="288977" y="355144"/>
            <a:chExt cx="8382000" cy="661312"/>
          </a:xfrm>
        </p:grpSpPr>
        <p:pic>
          <p:nvPicPr>
            <p:cNvPr id="4" name="Picture 5" descr="Aging bann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977" y="355144"/>
              <a:ext cx="8382000" cy="661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2"/>
            <p:cNvSpPr txBox="1">
              <a:spLocks noChangeArrowheads="1"/>
            </p:cNvSpPr>
            <p:nvPr/>
          </p:nvSpPr>
          <p:spPr bwMode="auto">
            <a:xfrm>
              <a:off x="762000" y="384641"/>
              <a:ext cx="78486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Local Climate Action Assistance Program</a:t>
              </a:r>
            </a:p>
          </p:txBody>
        </p:sp>
      </p:grpSp>
      <p:pic>
        <p:nvPicPr>
          <p:cNvPr id="6" name="Picture 4" descr="V:\DEP Logos &amp; Graphics\PNG files\DEP-left-rgb.png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6088063"/>
            <a:ext cx="2590800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EF045C51-F080-4503-A1ED-713A2DB6A1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What has not worked well:</a:t>
            </a:r>
          </a:p>
          <a:p>
            <a:r>
              <a:rPr lang="en-US" dirty="0"/>
              <a:t>Data collection process for GHG inventories</a:t>
            </a:r>
          </a:p>
          <a:p>
            <a:r>
              <a:rPr lang="en-US" dirty="0"/>
              <a:t>Level of interaction between participants</a:t>
            </a:r>
          </a:p>
          <a:p>
            <a:r>
              <a:rPr lang="en-US" dirty="0"/>
              <a:t>GHG inventory work is not a consistent workload, so one student did not meet hours required to get full credit for internship</a:t>
            </a: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7EC0EE-2E69-42AB-B94B-2197AA1F63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11778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358775" y="1219200"/>
            <a:ext cx="8229600" cy="4038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1"/>
          <p:cNvGrpSpPr>
            <a:grpSpLocks/>
          </p:cNvGrpSpPr>
          <p:nvPr/>
        </p:nvGrpSpPr>
        <p:grpSpPr bwMode="auto">
          <a:xfrm>
            <a:off x="318151" y="394259"/>
            <a:ext cx="8382000" cy="660400"/>
            <a:chOff x="288977" y="355144"/>
            <a:chExt cx="8382000" cy="661312"/>
          </a:xfrm>
        </p:grpSpPr>
        <p:pic>
          <p:nvPicPr>
            <p:cNvPr id="4" name="Picture 5" descr="Aging bann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977" y="355144"/>
              <a:ext cx="8382000" cy="661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2"/>
            <p:cNvSpPr txBox="1">
              <a:spLocks noChangeArrowheads="1"/>
            </p:cNvSpPr>
            <p:nvPr/>
          </p:nvSpPr>
          <p:spPr bwMode="auto">
            <a:xfrm>
              <a:off x="762000" y="384641"/>
              <a:ext cx="78486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>
                  <a:solidFill>
                    <a:prstClr val="white"/>
                  </a:solidFill>
                </a:rPr>
                <a:t>Spring Cohort</a:t>
              </a:r>
              <a:endPara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</p:grpSp>
      <p:pic>
        <p:nvPicPr>
          <p:cNvPr id="6" name="Picture 4" descr="V:\DEP Logos &amp; Graphics\PNG files\DEP-left-rgb.png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6088063"/>
            <a:ext cx="2590800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7EC0EE-2E69-42AB-B94B-2197AA1F63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02D633F-D923-40FF-8B77-E7C3BE6596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2137" y="1143635"/>
            <a:ext cx="4738163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4258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358775" y="1219200"/>
            <a:ext cx="8229600" cy="4038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1"/>
          <p:cNvGrpSpPr>
            <a:grpSpLocks/>
          </p:cNvGrpSpPr>
          <p:nvPr/>
        </p:nvGrpSpPr>
        <p:grpSpPr bwMode="auto">
          <a:xfrm>
            <a:off x="318151" y="394259"/>
            <a:ext cx="8382000" cy="660400"/>
            <a:chOff x="288977" y="355144"/>
            <a:chExt cx="8382000" cy="661312"/>
          </a:xfrm>
        </p:grpSpPr>
        <p:pic>
          <p:nvPicPr>
            <p:cNvPr id="4" name="Picture 5" descr="Aging bann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977" y="355144"/>
              <a:ext cx="8382000" cy="661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2"/>
            <p:cNvSpPr txBox="1">
              <a:spLocks noChangeArrowheads="1"/>
            </p:cNvSpPr>
            <p:nvPr/>
          </p:nvSpPr>
          <p:spPr bwMode="auto">
            <a:xfrm>
              <a:off x="762000" y="384641"/>
              <a:ext cx="78486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Crosswalk with United Nation Sustainable Development Goals</a:t>
              </a:r>
            </a:p>
          </p:txBody>
        </p:sp>
      </p:grpSp>
      <p:pic>
        <p:nvPicPr>
          <p:cNvPr id="6" name="Picture 4" descr="V:\DEP Logos &amp; Graphics\PNG files\DEP-left-rgb.png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6088063"/>
            <a:ext cx="2590800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EF045C51-F080-4503-A1ED-713A2DB6A1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47701"/>
            <a:ext cx="8229600" cy="584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How Does Climate Action Align with UN SDGs?</a:t>
            </a:r>
            <a:endParaRPr lang="en-US" dirty="0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7EC0EE-2E69-42AB-B94B-2197AA1F63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CDBDE2B-08F4-4204-BFAB-90049A7F615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51" y="1833948"/>
            <a:ext cx="1371600" cy="13716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3D7DF99-D9E0-4035-A42D-5AB18E269CFB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006" y="1833948"/>
            <a:ext cx="1371600" cy="13716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BF2266D-6C32-45B4-BEA4-ABB6843C287C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544" y="1833948"/>
            <a:ext cx="1371600" cy="13716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5F91DD5-A0D9-436B-BB33-3E4E3437C0B1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052" y="1833948"/>
            <a:ext cx="1371600" cy="13716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DC76B70-FCF0-4693-8A5A-143BD6E0D3A4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6775" y="1833948"/>
            <a:ext cx="1371600" cy="13716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1259171-6220-49FE-AD72-2B5C81FC3305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51" y="3615532"/>
            <a:ext cx="1371600" cy="13716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88D8786-BDCE-47DF-9037-A670037320A4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006" y="3618631"/>
            <a:ext cx="1371600" cy="13716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96D87F2-6525-4F41-9BA7-2D0142185602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544" y="3615532"/>
            <a:ext cx="1371600" cy="13716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29CF506-F72D-4D9B-A532-62F338CBEFB5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052" y="3615532"/>
            <a:ext cx="1371600" cy="13716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76C4512-3174-4A9E-AE0B-523FD1FC9E68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6775" y="3615532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2568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325" y="396781"/>
            <a:ext cx="8229600" cy="51762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C81B8-9720-439E-8BD2-EDE11E8064B2}" type="slidenum">
              <a:rPr lang="en-US" smtClean="0"/>
              <a:t>27</a:t>
            </a:fld>
            <a:endParaRPr lang="en-US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761948" y="385058"/>
            <a:ext cx="7848600" cy="456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chemeClr val="bg1"/>
                </a:solidFill>
              </a:rPr>
              <a:t>Alternative Fuels Incentive Grant</a:t>
            </a:r>
          </a:p>
        </p:txBody>
      </p:sp>
      <p:grpSp>
        <p:nvGrpSpPr>
          <p:cNvPr id="5" name="Group 1"/>
          <p:cNvGrpSpPr>
            <a:grpSpLocks/>
          </p:cNvGrpSpPr>
          <p:nvPr/>
        </p:nvGrpSpPr>
        <p:grpSpPr bwMode="auto">
          <a:xfrm>
            <a:off x="349303" y="385058"/>
            <a:ext cx="8321623" cy="710318"/>
            <a:chOff x="288977" y="355144"/>
            <a:chExt cx="8382000" cy="661312"/>
          </a:xfrm>
        </p:grpSpPr>
        <p:pic>
          <p:nvPicPr>
            <p:cNvPr id="6" name="Picture 5" descr="Aging bann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977" y="355144"/>
              <a:ext cx="8382000" cy="661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2"/>
            <p:cNvSpPr txBox="1">
              <a:spLocks noChangeArrowheads="1"/>
            </p:cNvSpPr>
            <p:nvPr/>
          </p:nvSpPr>
          <p:spPr bwMode="auto">
            <a:xfrm>
              <a:off x="762000" y="384641"/>
              <a:ext cx="7482306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dirty="0">
                  <a:solidFill>
                    <a:schemeClr val="bg1"/>
                  </a:solidFill>
                </a:rPr>
                <a:t>Cross-Disciplinary Partnerships</a:t>
              </a: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80C0F34D-B8FB-4F69-9583-037FE4FDDC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408" y="1412059"/>
            <a:ext cx="3673502" cy="50292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7E686D6-CBC7-4ED9-BA08-619E99F4C8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832" y="2438219"/>
            <a:ext cx="4937760" cy="2777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6691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325" y="396781"/>
            <a:ext cx="8229600" cy="51762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C81B8-9720-439E-8BD2-EDE11E8064B2}" type="slidenum">
              <a:rPr lang="en-US" smtClean="0"/>
              <a:t>28</a:t>
            </a:fld>
            <a:endParaRPr lang="en-US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761948" y="385058"/>
            <a:ext cx="7848600" cy="456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chemeClr val="bg1"/>
                </a:solidFill>
              </a:rPr>
              <a:t>Alternative Fuels Incentive Grant</a:t>
            </a:r>
          </a:p>
        </p:txBody>
      </p:sp>
      <p:grpSp>
        <p:nvGrpSpPr>
          <p:cNvPr id="5" name="Group 1"/>
          <p:cNvGrpSpPr>
            <a:grpSpLocks/>
          </p:cNvGrpSpPr>
          <p:nvPr/>
        </p:nvGrpSpPr>
        <p:grpSpPr bwMode="auto">
          <a:xfrm>
            <a:off x="349303" y="385058"/>
            <a:ext cx="8321623" cy="710318"/>
            <a:chOff x="288977" y="355144"/>
            <a:chExt cx="8382000" cy="661312"/>
          </a:xfrm>
        </p:grpSpPr>
        <p:pic>
          <p:nvPicPr>
            <p:cNvPr id="6" name="Picture 5" descr="Aging bann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977" y="355144"/>
              <a:ext cx="8382000" cy="661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2"/>
            <p:cNvSpPr txBox="1">
              <a:spLocks noChangeArrowheads="1"/>
            </p:cNvSpPr>
            <p:nvPr/>
          </p:nvSpPr>
          <p:spPr bwMode="auto">
            <a:xfrm>
              <a:off x="762000" y="384641"/>
              <a:ext cx="7482306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dirty="0">
                  <a:solidFill>
                    <a:schemeClr val="bg1"/>
                  </a:solidFill>
                </a:rPr>
                <a:t>Questions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E5C242CD-5F0D-4897-ABFE-AF3556F1FB9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895" y="1417320"/>
            <a:ext cx="2572438" cy="402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4269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358775" y="1219200"/>
            <a:ext cx="8229600" cy="4038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1"/>
          <p:cNvGrpSpPr>
            <a:grpSpLocks/>
          </p:cNvGrpSpPr>
          <p:nvPr/>
        </p:nvGrpSpPr>
        <p:grpSpPr bwMode="auto">
          <a:xfrm>
            <a:off x="318151" y="394259"/>
            <a:ext cx="8382000" cy="660400"/>
            <a:chOff x="288977" y="355144"/>
            <a:chExt cx="8382000" cy="661312"/>
          </a:xfrm>
        </p:grpSpPr>
        <p:pic>
          <p:nvPicPr>
            <p:cNvPr id="4" name="Picture 5" descr="Aging bann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977" y="355144"/>
              <a:ext cx="8382000" cy="661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2"/>
            <p:cNvSpPr txBox="1">
              <a:spLocks noChangeArrowheads="1"/>
            </p:cNvSpPr>
            <p:nvPr/>
          </p:nvSpPr>
          <p:spPr bwMode="auto">
            <a:xfrm>
              <a:off x="762000" y="384641"/>
              <a:ext cx="78486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dirty="0">
                  <a:solidFill>
                    <a:prstClr val="white"/>
                  </a:solidFill>
                </a:rPr>
                <a:t>Feedback</a:t>
              </a:r>
              <a:endPara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</p:grpSp>
      <p:pic>
        <p:nvPicPr>
          <p:cNvPr id="6" name="Picture 4" descr="V:\DEP Logos &amp; Graphics\PNG files\DEP-left-rgb.png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6088063"/>
            <a:ext cx="2590800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EF045C51-F080-4503-A1ED-713A2DB6A1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can we improve and expand this program?</a:t>
            </a:r>
          </a:p>
          <a:p>
            <a:r>
              <a:rPr lang="en-US" dirty="0"/>
              <a:t>How can we better engage higher ed institutions in this program?</a:t>
            </a:r>
          </a:p>
          <a:p>
            <a:r>
              <a:rPr lang="en-US" dirty="0"/>
              <a:t>How could we engage college students in the CAP implementation efforts of the current 20 participating municipalities?</a:t>
            </a: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7EC0EE-2E69-42AB-B94B-2197AA1F63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12493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358775" y="1219200"/>
            <a:ext cx="8229600" cy="4038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/>
          </a:p>
        </p:txBody>
      </p:sp>
      <p:grpSp>
        <p:nvGrpSpPr>
          <p:cNvPr id="3" name="Group 1"/>
          <p:cNvGrpSpPr>
            <a:grpSpLocks/>
          </p:cNvGrpSpPr>
          <p:nvPr/>
        </p:nvGrpSpPr>
        <p:grpSpPr bwMode="auto">
          <a:xfrm>
            <a:off x="288925" y="355600"/>
            <a:ext cx="8382000" cy="660400"/>
            <a:chOff x="288977" y="355144"/>
            <a:chExt cx="8382000" cy="661312"/>
          </a:xfrm>
        </p:grpSpPr>
        <p:pic>
          <p:nvPicPr>
            <p:cNvPr id="4" name="Picture 5" descr="Aging bann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977" y="355144"/>
              <a:ext cx="8382000" cy="661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2"/>
            <p:cNvSpPr txBox="1">
              <a:spLocks noChangeArrowheads="1"/>
            </p:cNvSpPr>
            <p:nvPr/>
          </p:nvSpPr>
          <p:spPr bwMode="auto">
            <a:xfrm>
              <a:off x="762000" y="384641"/>
              <a:ext cx="78486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dirty="0">
                  <a:solidFill>
                    <a:schemeClr val="bg1"/>
                  </a:solidFill>
                </a:rPr>
                <a:t>DEP Energy Programs Office (EPO)</a:t>
              </a:r>
            </a:p>
          </p:txBody>
        </p:sp>
      </p:grpSp>
      <p:pic>
        <p:nvPicPr>
          <p:cNvPr id="6" name="Picture 4" descr="V:\DEP Logos &amp; Graphics\PNG files\DEP-left-rgb.png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6088063"/>
            <a:ext cx="2590800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505200" y="6361113"/>
            <a:ext cx="2133600" cy="365125"/>
          </a:xfrm>
        </p:spPr>
        <p:txBody>
          <a:bodyPr/>
          <a:lstStyle/>
          <a:p>
            <a:pPr algn="ctr">
              <a:defRPr/>
            </a:pPr>
            <a:fld id="{097EC0EE-2E69-42AB-B94B-2197AA1F63D5}" type="slidenum">
              <a:rPr lang="en-US" smtClean="0"/>
              <a:pPr algn="ctr">
                <a:defRPr/>
              </a:pPr>
              <a:t>3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33399" y="1305342"/>
            <a:ext cx="8137525" cy="2816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900" dirty="0"/>
          </a:p>
          <a:p>
            <a:pPr algn="ctr"/>
            <a:r>
              <a:rPr lang="en-US" sz="2400" b="1" u="sng" dirty="0">
                <a:solidFill>
                  <a:srgbClr val="000000"/>
                </a:solidFill>
                <a:latin typeface="Calibri" panose="020F0502020204030204" pitchFamily="34" charset="0"/>
              </a:rPr>
              <a:t>Mission</a:t>
            </a:r>
            <a:endParaRPr lang="en-US" sz="2400" b="1" i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r>
              <a:rPr lang="en-US" sz="2400" b="1" i="1" dirty="0"/>
              <a:t>We will work as </a:t>
            </a:r>
            <a:r>
              <a:rPr lang="en-US" sz="2400" b="1" i="1" dirty="0">
                <a:highlight>
                  <a:srgbClr val="FFFF00"/>
                </a:highlight>
              </a:rPr>
              <a:t>partners</a:t>
            </a:r>
            <a:r>
              <a:rPr lang="en-US" sz="2400" b="1" i="1" dirty="0"/>
              <a:t> with individuals, organizations, governments and businesses to achieve a balance in the energy sector for deploying energy technologies that prevent pollution, protect our natural resources while ensuring affordable and abundant energy resources for Pennsylvanians that support economic growth.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D0C0C9A-28CD-40B0-8877-17DC21F56A47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024" y="4121498"/>
            <a:ext cx="1371600" cy="1371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0F6793B-3321-4D3C-9062-7F28222FBE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16301" y="4121379"/>
            <a:ext cx="1371719" cy="137171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5B58DEF-A6FF-4244-AAA3-65D92871E57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48257" y="4121379"/>
            <a:ext cx="1371719" cy="137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0522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33399" y="1305343"/>
            <a:ext cx="8137526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Thank you!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Heidi Kunka, LEED AP BD+C, CC-P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Energy Program Specialist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Energy Programs Office </a:t>
            </a:r>
          </a:p>
          <a:p>
            <a:pPr marL="0" marR="0" lvl="3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3"/>
              </a:rPr>
              <a:t>hkunka@pa.gov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3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717.214.4243</a:t>
            </a:r>
          </a:p>
          <a:p>
            <a:pPr marL="0" marR="0" lvl="3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3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3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3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3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3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DEP Website: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4"/>
              </a:rPr>
              <a:t>www.dep.pa.gov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5AF6F2B-8D23-44C7-88D9-F85D0D80817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8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714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358775" y="1219200"/>
            <a:ext cx="8229600" cy="4038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/>
          </a:p>
        </p:txBody>
      </p:sp>
      <p:grpSp>
        <p:nvGrpSpPr>
          <p:cNvPr id="3" name="Group 1"/>
          <p:cNvGrpSpPr>
            <a:grpSpLocks/>
          </p:cNvGrpSpPr>
          <p:nvPr/>
        </p:nvGrpSpPr>
        <p:grpSpPr bwMode="auto">
          <a:xfrm>
            <a:off x="318151" y="394259"/>
            <a:ext cx="8382000" cy="660400"/>
            <a:chOff x="288977" y="355144"/>
            <a:chExt cx="8382000" cy="661312"/>
          </a:xfrm>
        </p:grpSpPr>
        <p:pic>
          <p:nvPicPr>
            <p:cNvPr id="4" name="Picture 5" descr="Aging bann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977" y="355144"/>
              <a:ext cx="8382000" cy="661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2"/>
            <p:cNvSpPr txBox="1">
              <a:spLocks noChangeArrowheads="1"/>
            </p:cNvSpPr>
            <p:nvPr/>
          </p:nvSpPr>
          <p:spPr bwMode="auto">
            <a:xfrm>
              <a:off x="762000" y="384641"/>
              <a:ext cx="78486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dirty="0">
                  <a:solidFill>
                    <a:schemeClr val="bg1"/>
                  </a:solidFill>
                </a:rPr>
                <a:t>EPO Responsibilities </a:t>
              </a:r>
            </a:p>
          </p:txBody>
        </p:sp>
      </p:grpSp>
      <p:pic>
        <p:nvPicPr>
          <p:cNvPr id="6" name="Picture 4" descr="V:\DEP Logos &amp; Graphics\PNG files\DEP-left-rgb.png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6088063"/>
            <a:ext cx="2590800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505200" y="6361113"/>
            <a:ext cx="2133600" cy="365125"/>
          </a:xfrm>
        </p:spPr>
        <p:txBody>
          <a:bodyPr/>
          <a:lstStyle/>
          <a:p>
            <a:pPr algn="ctr">
              <a:defRPr/>
            </a:pPr>
            <a:fld id="{097EC0EE-2E69-42AB-B94B-2197AA1F63D5}" type="slidenum">
              <a:rPr lang="en-US" smtClean="0"/>
              <a:pPr algn="ctr">
                <a:defRPr/>
              </a:pPr>
              <a:t>4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33399" y="1143000"/>
            <a:ext cx="8137525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endParaRPr lang="en-US" dirty="0"/>
          </a:p>
          <a:p>
            <a:r>
              <a:rPr lang="en-US" sz="2400" b="1" dirty="0"/>
              <a:t>Climate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Abide by the DEP duties set forth in Act 70 of 2008 (PA Climate Change Act), including: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en-US" sz="2400" dirty="0"/>
              <a:t>Climate Action Plan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en-US" sz="2400" dirty="0"/>
              <a:t>Climate Impacts Assessment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en-US" sz="2400" dirty="0"/>
              <a:t>Annual greenhouse gas inventory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en-US" sz="2400" dirty="0"/>
              <a:t>Establish &amp; manage a Climate Change Advisory Committee</a:t>
            </a:r>
          </a:p>
          <a:p>
            <a:pPr lvl="2"/>
            <a:endParaRPr lang="en-US" sz="2400" dirty="0"/>
          </a:p>
          <a:p>
            <a:r>
              <a:rPr lang="en-US" sz="2400" b="1" dirty="0"/>
              <a:t>Energy Efficiency, Conservation &amp; Renewable Energy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Implementation of programs for energy conservation, energy efficiency, and renewable energy programs</a:t>
            </a:r>
          </a:p>
          <a:p>
            <a:endParaRPr lang="en-US" b="1" dirty="0"/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0914283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358775" y="1219200"/>
            <a:ext cx="8229600" cy="4038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/>
          </a:p>
        </p:txBody>
      </p:sp>
      <p:grpSp>
        <p:nvGrpSpPr>
          <p:cNvPr id="3" name="Group 1"/>
          <p:cNvGrpSpPr>
            <a:grpSpLocks/>
          </p:cNvGrpSpPr>
          <p:nvPr/>
        </p:nvGrpSpPr>
        <p:grpSpPr bwMode="auto">
          <a:xfrm>
            <a:off x="318151" y="394259"/>
            <a:ext cx="8382000" cy="660400"/>
            <a:chOff x="288977" y="355144"/>
            <a:chExt cx="8382000" cy="661312"/>
          </a:xfrm>
        </p:grpSpPr>
        <p:pic>
          <p:nvPicPr>
            <p:cNvPr id="4" name="Picture 5" descr="Aging bann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977" y="355144"/>
              <a:ext cx="8382000" cy="661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2"/>
            <p:cNvSpPr txBox="1">
              <a:spLocks noChangeArrowheads="1"/>
            </p:cNvSpPr>
            <p:nvPr/>
          </p:nvSpPr>
          <p:spPr bwMode="auto">
            <a:xfrm>
              <a:off x="762000" y="384641"/>
              <a:ext cx="78486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dirty="0">
                  <a:solidFill>
                    <a:schemeClr val="bg1"/>
                  </a:solidFill>
                </a:rPr>
                <a:t>EPO Responsibilities </a:t>
              </a:r>
            </a:p>
          </p:txBody>
        </p:sp>
      </p:grpSp>
      <p:pic>
        <p:nvPicPr>
          <p:cNvPr id="6" name="Picture 4" descr="V:\DEP Logos &amp; Graphics\PNG files\DEP-left-rgb.png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6088063"/>
            <a:ext cx="2590800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505200" y="6361113"/>
            <a:ext cx="2133600" cy="365125"/>
          </a:xfrm>
        </p:spPr>
        <p:txBody>
          <a:bodyPr/>
          <a:lstStyle/>
          <a:p>
            <a:pPr algn="ctr">
              <a:defRPr/>
            </a:pPr>
            <a:fld id="{097EC0EE-2E69-42AB-B94B-2197AA1F63D5}" type="slidenum">
              <a:rPr lang="en-US" smtClean="0"/>
              <a:pPr algn="ctr">
                <a:defRPr/>
              </a:pPr>
              <a:t>5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33399" y="1143000"/>
            <a:ext cx="8137525" cy="6771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endParaRPr lang="en-US" sz="800" dirty="0"/>
          </a:p>
          <a:p>
            <a:r>
              <a:rPr lang="en-US" sz="2000" b="1" dirty="0"/>
              <a:t>Alternative Transportation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Administration of programs to stimulate the use of domestically produced alternative fuels and innovative transportation technologies that reduce emissions from mobile sources</a:t>
            </a:r>
          </a:p>
          <a:p>
            <a:endParaRPr lang="en-US" sz="2000" b="1" dirty="0"/>
          </a:p>
          <a:p>
            <a:r>
              <a:rPr lang="en-US" sz="2000" b="1" dirty="0"/>
              <a:t>Energy Assurance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The primary entity for programmatic support of Commonwealth’s Emergency Support Function #12 “energy emergency”</a:t>
            </a:r>
          </a:p>
          <a:p>
            <a:pPr lvl="1"/>
            <a:endParaRPr lang="en-US" sz="2000" dirty="0"/>
          </a:p>
          <a:p>
            <a:r>
              <a:rPr lang="en-US" sz="2000" b="1" dirty="0"/>
              <a:t>Education/Outreach/Collaboration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Inform &amp; educate PA citizens on the health, environmental, &amp; economic benefits of energy conservation, energy efficiency, &amp; renewable energy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500" dirty="0"/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US" sz="35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3895210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358775" y="1219200"/>
            <a:ext cx="8229600" cy="4038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1"/>
          <p:cNvGrpSpPr>
            <a:grpSpLocks/>
          </p:cNvGrpSpPr>
          <p:nvPr/>
        </p:nvGrpSpPr>
        <p:grpSpPr bwMode="auto">
          <a:xfrm>
            <a:off x="318151" y="394259"/>
            <a:ext cx="8382000" cy="660400"/>
            <a:chOff x="288977" y="355144"/>
            <a:chExt cx="8382000" cy="661312"/>
          </a:xfrm>
        </p:grpSpPr>
        <p:pic>
          <p:nvPicPr>
            <p:cNvPr id="4" name="Picture 5" descr="Aging bann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977" y="355144"/>
              <a:ext cx="8382000" cy="661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2"/>
            <p:cNvSpPr txBox="1">
              <a:spLocks noChangeArrowheads="1"/>
            </p:cNvSpPr>
            <p:nvPr/>
          </p:nvSpPr>
          <p:spPr bwMode="auto">
            <a:xfrm>
              <a:off x="762000" y="384641"/>
              <a:ext cx="78486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dirty="0">
                  <a:solidFill>
                    <a:prstClr val="white"/>
                  </a:solidFill>
                </a:rPr>
                <a:t>EPO</a:t>
              </a:r>
              <a:r>
                <a:rPr kumimoji="0" lang="en-US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 Partners </a:t>
              </a:r>
            </a:p>
          </p:txBody>
        </p:sp>
      </p:grpSp>
      <p:pic>
        <p:nvPicPr>
          <p:cNvPr id="6" name="Picture 4" descr="V:\DEP Logos &amp; Graphics\PNG files\DEP-left-rgb.png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6088063"/>
            <a:ext cx="2590800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505200" y="6361113"/>
            <a:ext cx="21336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7EC0EE-2E69-42AB-B94B-2197AA1F63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3399" y="1305342"/>
            <a:ext cx="8137525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EPO’s eff</a:t>
            </a:r>
            <a:r>
              <a:rPr lang="en-US" b="1" dirty="0">
                <a:solidFill>
                  <a:prstClr val="black"/>
                </a:solidFill>
                <a:latin typeface="Calibri"/>
              </a:rPr>
              <a:t>orts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are supported by working with 3</a:t>
            </a:r>
            <a:r>
              <a:rPr kumimoji="0" lang="en-US" sz="18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rd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party partners, such as: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Contractors: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prstClr val="black"/>
                </a:solidFill>
                <a:latin typeface="Calibri"/>
              </a:rPr>
              <a:t>PennTAP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PennFuture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prstClr val="black"/>
                </a:solidFill>
                <a:latin typeface="Calibri"/>
              </a:rPr>
              <a:t>ICF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prstClr val="black"/>
                </a:solidFill>
                <a:latin typeface="Calibri"/>
              </a:rPr>
              <a:t>VEIC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Government:</a:t>
            </a:r>
            <a:endParaRPr lang="en-US" b="1" dirty="0">
              <a:solidFill>
                <a:prstClr val="black"/>
              </a:solidFill>
              <a:latin typeface="Calibri"/>
            </a:endParaRP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US DOE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prstClr val="black"/>
                </a:solidFill>
                <a:latin typeface="Calibri"/>
              </a:rPr>
              <a:t>US </a:t>
            </a: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EPA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PUC,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PEMA, Treasury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DCED, DGS, Dept of Ag, PennDOT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prstClr val="black"/>
                </a:solidFill>
                <a:latin typeface="Calibri"/>
              </a:rPr>
              <a:t>Counties, Municipalities, Cities</a:t>
            </a:r>
            <a:endParaRPr kumimoji="0" lang="en-US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prstClr val="black"/>
                </a:solidFill>
                <a:latin typeface="Calibri"/>
              </a:rPr>
              <a:t>PA and National Non-profits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2001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KEEA,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ACEEE, </a:t>
            </a: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NEEP, ICLEI, GBCI 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prstClr val="black"/>
                </a:solidFill>
                <a:latin typeface="Calibri"/>
              </a:rPr>
              <a:t>Academia</a:t>
            </a:r>
          </a:p>
          <a:p>
            <a:pPr marL="1200150" lvl="2" indent="-285750">
              <a:buFont typeface="Wingdings" panose="05000000000000000000" pitchFamily="2" charset="2"/>
              <a:buChar char="Ø"/>
              <a:defRPr/>
            </a:pP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PSU, Penn College of </a:t>
            </a:r>
            <a:r>
              <a:rPr kumimoji="0" lang="en-US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chnology</a:t>
            </a: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Lehigh, CMU, etc.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86099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358775" y="1219200"/>
            <a:ext cx="8229600" cy="4038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/>
          </a:p>
        </p:txBody>
      </p:sp>
      <p:grpSp>
        <p:nvGrpSpPr>
          <p:cNvPr id="3" name="Group 1"/>
          <p:cNvGrpSpPr>
            <a:grpSpLocks/>
          </p:cNvGrpSpPr>
          <p:nvPr/>
        </p:nvGrpSpPr>
        <p:grpSpPr bwMode="auto">
          <a:xfrm>
            <a:off x="288925" y="355600"/>
            <a:ext cx="8382000" cy="660400"/>
            <a:chOff x="288977" y="355144"/>
            <a:chExt cx="8382000" cy="661312"/>
          </a:xfrm>
        </p:grpSpPr>
        <p:pic>
          <p:nvPicPr>
            <p:cNvPr id="4" name="Picture 5" descr="Aging bann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977" y="355144"/>
              <a:ext cx="8382000" cy="661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2"/>
            <p:cNvSpPr txBox="1">
              <a:spLocks noChangeArrowheads="1"/>
            </p:cNvSpPr>
            <p:nvPr/>
          </p:nvSpPr>
          <p:spPr bwMode="auto">
            <a:xfrm>
              <a:off x="762000" y="384641"/>
              <a:ext cx="78486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dirty="0">
                  <a:solidFill>
                    <a:schemeClr val="bg1"/>
                  </a:solidFill>
                </a:rPr>
                <a:t>Lead by Example – State Government</a:t>
              </a:r>
            </a:p>
          </p:txBody>
        </p:sp>
      </p:grpSp>
      <p:pic>
        <p:nvPicPr>
          <p:cNvPr id="6" name="Picture 4" descr="V:\DEP Logos &amp; Graphics\PNG files\DEP-left-rgb.png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6088063"/>
            <a:ext cx="2590800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505200" y="6361113"/>
            <a:ext cx="2133600" cy="365125"/>
          </a:xfrm>
        </p:spPr>
        <p:txBody>
          <a:bodyPr/>
          <a:lstStyle/>
          <a:p>
            <a:pPr algn="ctr">
              <a:defRPr/>
            </a:pPr>
            <a:fld id="{097EC0EE-2E69-42AB-B94B-2197AA1F63D5}" type="slidenum">
              <a:rPr lang="en-US" smtClean="0"/>
              <a:pPr algn="ctr">
                <a:defRPr/>
              </a:pPr>
              <a:t>7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33399" y="1305342"/>
            <a:ext cx="8137525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Executive Order 2019-01</a:t>
            </a:r>
          </a:p>
          <a:p>
            <a:pPr algn="ctr"/>
            <a:r>
              <a:rPr lang="en-US" sz="2400" b="1" i="1" dirty="0"/>
              <a:t>Commonwealth Leadership in Addressing Climate Change and Promoting Energy Conservation and Sustainable Governance</a:t>
            </a:r>
          </a:p>
          <a:p>
            <a:r>
              <a:rPr lang="en-US" sz="1400" b="1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Sets a statewide goal to reduce greenhouse gas emissions 26 percent by 2025, and 80 percent by 2050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Sets Performance goals for state government (2025):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000" dirty="0"/>
              <a:t>Energy Efficiency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000" dirty="0"/>
              <a:t>High Performance Buildings (new/major renovations)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000" dirty="0"/>
              <a:t>Electric Vehicles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000" dirty="0"/>
              <a:t>Renewable Energy Procurement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Establishes the </a:t>
            </a:r>
            <a:r>
              <a:rPr lang="en-US" sz="2000" dirty="0" err="1"/>
              <a:t>GreenGov</a:t>
            </a:r>
            <a:r>
              <a:rPr lang="en-US" sz="2000" dirty="0"/>
              <a:t> Council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000" dirty="0"/>
              <a:t>DEP will partner with the Department of General Services and Department of Conservation and Natural Resources to develop strategies to ensure state government meets these goals</a:t>
            </a:r>
          </a:p>
        </p:txBody>
      </p:sp>
    </p:spTree>
    <p:extLst>
      <p:ext uri="{BB962C8B-B14F-4D97-AF65-F5344CB8AC3E}">
        <p14:creationId xmlns:p14="http://schemas.microsoft.com/office/powerpoint/2010/main" val="23740050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325" y="396781"/>
            <a:ext cx="8229600" cy="51762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C81B8-9720-439E-8BD2-EDE11E8064B2}" type="slidenum">
              <a:rPr lang="en-US" smtClean="0"/>
              <a:t>8</a:t>
            </a:fld>
            <a:endParaRPr lang="en-US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761948" y="385058"/>
            <a:ext cx="7848600" cy="456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chemeClr val="bg1"/>
                </a:solidFill>
              </a:rPr>
              <a:t>Alternative Fuels Incentive Grant</a:t>
            </a:r>
          </a:p>
        </p:txBody>
      </p:sp>
      <p:grpSp>
        <p:nvGrpSpPr>
          <p:cNvPr id="5" name="Group 1"/>
          <p:cNvGrpSpPr>
            <a:grpSpLocks/>
          </p:cNvGrpSpPr>
          <p:nvPr/>
        </p:nvGrpSpPr>
        <p:grpSpPr bwMode="auto">
          <a:xfrm>
            <a:off x="349303" y="385058"/>
            <a:ext cx="8321623" cy="710318"/>
            <a:chOff x="288977" y="355144"/>
            <a:chExt cx="8382000" cy="661312"/>
          </a:xfrm>
        </p:grpSpPr>
        <p:pic>
          <p:nvPicPr>
            <p:cNvPr id="6" name="Picture 5" descr="Aging bann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977" y="355144"/>
              <a:ext cx="8382000" cy="661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2"/>
            <p:cNvSpPr txBox="1">
              <a:spLocks noChangeArrowheads="1"/>
            </p:cNvSpPr>
            <p:nvPr/>
          </p:nvSpPr>
          <p:spPr bwMode="auto">
            <a:xfrm>
              <a:off x="762000" y="384641"/>
              <a:ext cx="7482306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dirty="0">
                  <a:solidFill>
                    <a:schemeClr val="bg1"/>
                  </a:solidFill>
                </a:rPr>
                <a:t>PA Climate Action Plan 2018</a:t>
              </a:r>
            </a:p>
          </p:txBody>
        </p:sp>
      </p:grpSp>
      <p:pic>
        <p:nvPicPr>
          <p:cNvPr id="10" name="Picture 4" descr="V:\DEP Logos &amp; Graphics\PNG files\DEP-left-rgb.png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49171"/>
            <a:ext cx="2590800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09E75AC-204C-48BA-803B-D40EFC26A4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0" y="1396604"/>
            <a:ext cx="3486150" cy="435133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2400" b="1" dirty="0"/>
              <a:t>Goals of the Climate Action Plan (CAP):</a:t>
            </a:r>
            <a:endParaRPr lang="en-US" sz="2400" dirty="0"/>
          </a:p>
          <a:p>
            <a:pPr lvl="0"/>
            <a:r>
              <a:rPr lang="en-US" sz="2400" dirty="0"/>
              <a:t>Reduce GHG emissions</a:t>
            </a:r>
          </a:p>
          <a:p>
            <a:pPr lvl="0"/>
            <a:r>
              <a:rPr lang="en-US" sz="2400" dirty="0"/>
              <a:t>Minimize disruptions to Pennsylvania’s citizens, economy, and environment from climate-related hazards.</a:t>
            </a:r>
          </a:p>
          <a:p>
            <a:pPr lvl="0"/>
            <a:r>
              <a:rPr lang="en-US" sz="2400" dirty="0"/>
              <a:t>Increase Pennsylvania’s ability to prepare for and adapt to changing conditions and respond to and recover from climate-related disruptions.</a:t>
            </a:r>
          </a:p>
          <a:p>
            <a:pPr lvl="0"/>
            <a:r>
              <a:rPr lang="en-US" sz="2400" dirty="0"/>
              <a:t>Maintain cost-effectiveness.</a:t>
            </a: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65AF5F-81C6-4B4D-B26B-67B4D5A373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9321" y="1219200"/>
            <a:ext cx="4313454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5026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325" y="396781"/>
            <a:ext cx="8229600" cy="51762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C81B8-9720-439E-8BD2-EDE11E8064B2}" type="slidenum">
              <a:rPr lang="en-US" smtClean="0"/>
              <a:t>9</a:t>
            </a:fld>
            <a:endParaRPr lang="en-US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761948" y="385058"/>
            <a:ext cx="7848600" cy="456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chemeClr val="bg1"/>
                </a:solidFill>
              </a:rPr>
              <a:t>Alternative Fuels Incentive Grant</a:t>
            </a:r>
          </a:p>
        </p:txBody>
      </p:sp>
      <p:grpSp>
        <p:nvGrpSpPr>
          <p:cNvPr id="5" name="Group 1"/>
          <p:cNvGrpSpPr>
            <a:grpSpLocks/>
          </p:cNvGrpSpPr>
          <p:nvPr/>
        </p:nvGrpSpPr>
        <p:grpSpPr bwMode="auto">
          <a:xfrm>
            <a:off x="349303" y="385058"/>
            <a:ext cx="8321623" cy="710318"/>
            <a:chOff x="288977" y="355144"/>
            <a:chExt cx="8382000" cy="661312"/>
          </a:xfrm>
        </p:grpSpPr>
        <p:pic>
          <p:nvPicPr>
            <p:cNvPr id="6" name="Picture 5" descr="Aging bann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977" y="355144"/>
              <a:ext cx="8382000" cy="661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2"/>
            <p:cNvSpPr txBox="1">
              <a:spLocks noChangeArrowheads="1"/>
            </p:cNvSpPr>
            <p:nvPr/>
          </p:nvSpPr>
          <p:spPr bwMode="auto">
            <a:xfrm>
              <a:off x="762000" y="384641"/>
              <a:ext cx="7482306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dirty="0">
                  <a:solidFill>
                    <a:schemeClr val="bg1"/>
                  </a:solidFill>
                </a:rPr>
                <a:t>GHG Emissions by Sector in 2016 </a:t>
              </a:r>
            </a:p>
          </p:txBody>
        </p:sp>
      </p:grp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797EA55A-34DE-4CBA-9972-3EF92F4FE18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9463887"/>
              </p:ext>
            </p:extLst>
          </p:nvPr>
        </p:nvGraphicFramePr>
        <p:xfrm>
          <a:off x="1485900" y="1296987"/>
          <a:ext cx="6172200" cy="54244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6078221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</TotalTime>
  <Words>1173</Words>
  <Application>Microsoft Office PowerPoint</Application>
  <PresentationFormat>On-screen Show (4:3)</PresentationFormat>
  <Paragraphs>282</Paragraphs>
  <Slides>30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Arial</vt:lpstr>
      <vt:lpstr>Calibri</vt:lpstr>
      <vt:lpstr>Calibri Light</vt:lpstr>
      <vt:lpstr>Impact</vt:lpstr>
      <vt:lpstr>Wingdings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Kunka, Heidi</dc:creator>
  <cp:lastModifiedBy>Shaunna L. Barnhart</cp:lastModifiedBy>
  <cp:revision>23</cp:revision>
  <dcterms:created xsi:type="dcterms:W3CDTF">2020-01-06T14:42:24Z</dcterms:created>
  <dcterms:modified xsi:type="dcterms:W3CDTF">2020-01-21T19:36:31Z</dcterms:modified>
</cp:coreProperties>
</file>