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9"/>
  </p:sldMasterIdLst>
  <p:notesMasterIdLst>
    <p:notesMasterId r:id="rId33"/>
  </p:notesMasterIdLst>
  <p:handoutMasterIdLst>
    <p:handoutMasterId r:id="rId34"/>
  </p:handoutMasterIdLst>
  <p:sldIdLst>
    <p:sldId id="315" r:id="rId20"/>
    <p:sldId id="322" r:id="rId21"/>
    <p:sldId id="344" r:id="rId22"/>
    <p:sldId id="346" r:id="rId23"/>
    <p:sldId id="357" r:id="rId24"/>
    <p:sldId id="347" r:id="rId25"/>
    <p:sldId id="348" r:id="rId26"/>
    <p:sldId id="349" r:id="rId27"/>
    <p:sldId id="350" r:id="rId28"/>
    <p:sldId id="355" r:id="rId29"/>
    <p:sldId id="356" r:id="rId30"/>
    <p:sldId id="330" r:id="rId31"/>
    <p:sldId id="320" r:id="rId32"/>
  </p:sldIdLst>
  <p:sldSz cx="9144000" cy="6858000" type="screen4x3"/>
  <p:notesSz cx="6934200" cy="9232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twork User" initials="NU" lastIdx="1" clrIdx="0"/>
  <p:cmAuthor id="1" name="dbrody" initials="d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51CB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70833" autoAdjust="0"/>
  </p:normalViewPr>
  <p:slideViewPr>
    <p:cSldViewPr>
      <p:cViewPr varScale="1">
        <p:scale>
          <a:sx n="53" d="100"/>
          <a:sy n="53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7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handoutMaster" Target="handoutMasters/handoutMaster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6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Master" Target="slideMasters/slideMaster1.xml"/><Relationship Id="rId31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1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6AA1C-FF3D-44DF-8823-99511068C267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2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2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4F03-803A-4B34-B3A3-271DD997A9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0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fld id="{16CE42A7-84E3-4B0E-AB53-28BE6BE8C691}" type="datetimeFigureOut">
              <a:rPr lang="en-US" smtClean="0"/>
              <a:pPr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9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F70C0B90-D4F4-4849-B7CB-555328DC7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78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24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Legs of Stool:  Leadership</a:t>
            </a:r>
            <a:r>
              <a:rPr lang="en-US" baseline="0" dirty="0" smtClean="0"/>
              <a:t> (Sodexo), Content (EPA), Connection (PERC)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26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Non-Profit, Public, Private Partnership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5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23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C0B90-D4F4-4849-B7CB-555328DC764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1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63C1B2-F613-4563-AB39-4A2B30753A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56626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6436-0F85-4534-9716-0633F1A470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4355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6346A-5BA5-4C19-B7B9-39FDB1D649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58935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74D23-AB22-41EF-87F2-1E2657CBBD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8305"/>
      </p:ext>
    </p:extLst>
  </p:cSld>
  <p:clrMapOvr>
    <a:masterClrMapping/>
  </p:clrMapOvr>
  <p:transition spd="med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8B586-57B5-4F82-889C-D83EB66DA5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39860"/>
      </p:ext>
    </p:extLst>
  </p:cSld>
  <p:clrMapOvr>
    <a:masterClrMapping/>
  </p:clrMapOvr>
  <p:transition spd="med">
    <p:pull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0BE5C-50D1-4BE2-BCFF-DBDD288A87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870185"/>
      </p:ext>
    </p:extLst>
  </p:cSld>
  <p:clrMapOvr>
    <a:masterClrMapping/>
  </p:clrMapOvr>
  <p:transition spd="med">
    <p:pull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8E954-21BB-4E51-8F60-B9FCD60B00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8938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EEAA81-B188-49BC-9085-4E80FD0DB5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841340"/>
      </p:ext>
    </p:extLst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ED453-C912-4F25-8317-EF3CF6A490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21329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81909-BF23-47D6-B0CC-AFC4A9B151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03054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65807-BAE3-4911-A7BB-84041D343D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074700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A555D-82EF-4D00-B5EB-C3552490BD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532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251BC-FFBE-4CCB-8480-51956193DA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74337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F23B9-59AC-402A-9CF8-D78695B9BE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240305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D177F-1E3F-4397-8F00-27B90E456A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554405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8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0721A0-70FF-48D9-81FC-233DEF727A2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8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 spd="med">
    <p:pull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wolfgang.luke@ep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servingfoodsolutions.com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foodrecoverychalleng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olfgang.luke@epa.go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t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jpe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arrots,eggplants,farmers markets,foods,Fotolia,fresh,harvests,nutrition,produce,selling stands,tomatoes,turnips,variety,vegetables,zucchinis"/>
          <p:cNvPicPr>
            <a:picLocks noChangeAspect="1" noChangeArrowheads="1"/>
          </p:cNvPicPr>
          <p:nvPr/>
        </p:nvPicPr>
        <p:blipFill>
          <a:blip r:embed="rId3" cstate="print"/>
          <a:srcRect t="17231" r="4000" b="16308"/>
          <a:stretch>
            <a:fillRect/>
          </a:stretch>
        </p:blipFill>
        <p:spPr bwMode="auto">
          <a:xfrm>
            <a:off x="0" y="0"/>
            <a:ext cx="224536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African Americans,African descent,chopping,chops,cuts,cuttings,dices,dicing,food preparation,hands,lettuces,males,men,people,photographs,tomatoes,vegetables"/>
          <p:cNvPicPr>
            <a:picLocks noChangeAspect="1" noChangeArrowheads="1"/>
          </p:cNvPicPr>
          <p:nvPr/>
        </p:nvPicPr>
        <p:blipFill>
          <a:blip r:embed="rId4" cstate="print"/>
          <a:srcRect t="17231" r="4000" b="16308"/>
          <a:stretch>
            <a:fillRect/>
          </a:stretch>
        </p:blipFill>
        <p:spPr bwMode="auto">
          <a:xfrm>
            <a:off x="2286000" y="0"/>
            <a:ext cx="2245360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food waste.JPG"/>
          <p:cNvPicPr>
            <a:picLocks noChangeAspect="1"/>
          </p:cNvPicPr>
          <p:nvPr/>
        </p:nvPicPr>
        <p:blipFill>
          <a:blip r:embed="rId5" cstate="print"/>
          <a:srcRect r="2846" b="7407"/>
          <a:stretch>
            <a:fillRect/>
          </a:stretch>
        </p:blipFill>
        <p:spPr>
          <a:xfrm>
            <a:off x="4612639" y="0"/>
            <a:ext cx="2245361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Compost Hands.JPG"/>
          <p:cNvPicPr>
            <a:picLocks noChangeAspect="1"/>
          </p:cNvPicPr>
          <p:nvPr/>
        </p:nvPicPr>
        <p:blipFill>
          <a:blip r:embed="rId6" cstate="print"/>
          <a:srcRect t="14815"/>
          <a:stretch>
            <a:fillRect/>
          </a:stretch>
        </p:blipFill>
        <p:spPr>
          <a:xfrm>
            <a:off x="6904028" y="0"/>
            <a:ext cx="2239972" cy="155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6939" y="3352801"/>
            <a:ext cx="6626861" cy="381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“Changing Times” </a:t>
            </a:r>
            <a:r>
              <a:rPr lang="en-US" sz="3600" b="1" dirty="0" smtClean="0"/>
              <a:t>-The</a:t>
            </a:r>
            <a:r>
              <a:rPr lang="en-US" dirty="0" smtClean="0"/>
              <a:t> PA Higher Education Food Recovery Challenge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54864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Luke Wolfgang, USEPA Sustainability Coordinator </a:t>
            </a:r>
          </a:p>
          <a:p>
            <a:r>
              <a:rPr lang="en-US" sz="2000" dirty="0" smtClean="0">
                <a:hlinkClick r:id="rId7"/>
              </a:rPr>
              <a:t>wolfgang.luke@epa.gov</a:t>
            </a:r>
            <a:endParaRPr lang="en-US" sz="2000" dirty="0" smtClean="0"/>
          </a:p>
          <a:p>
            <a:r>
              <a:rPr lang="en-US" sz="2000" dirty="0" smtClean="0"/>
              <a:t>October 24, 2016</a:t>
            </a:r>
            <a:endParaRPr lang="en-US" sz="2000" dirty="0" smtClean="0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Establishing a Food Recovery Network (FRN) Chapter at Cabrini University</a:t>
            </a:r>
          </a:p>
          <a:p>
            <a:r>
              <a:rPr lang="en-US" sz="2400" dirty="0" smtClean="0"/>
              <a:t>PERC </a:t>
            </a:r>
            <a:r>
              <a:rPr lang="en-US" sz="2400" dirty="0" smtClean="0">
                <a:sym typeface="Wingdings" panose="05000000000000000000" pitchFamily="2" charset="2"/>
              </a:rPr>
              <a:t> Sodexo  FRN  Communications Department  Student Led Community Project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/>
              <a:t>Established a Capstone Honors Project focusing on Food Insecurity in the surrounding community </a:t>
            </a:r>
          </a:p>
          <a:p>
            <a:r>
              <a:rPr lang="en-US" sz="2400" dirty="0" smtClean="0"/>
              <a:t>Project focusses on What is Food Insecurity, Problem, Consequences, and Solutions</a:t>
            </a:r>
          </a:p>
          <a:p>
            <a:r>
              <a:rPr lang="en-US" sz="2400" dirty="0" smtClean="0"/>
              <a:t>Student Legacy Project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Case Study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780288"/>
            <a:ext cx="1734312" cy="173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45961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32127"/>
            <a:ext cx="3772025" cy="346387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 action="ppaction://hlinkfile"/>
              </a:rPr>
              <a:t>s</a:t>
            </a:r>
            <a:r>
              <a:rPr lang="en-US" dirty="0" smtClean="0">
                <a:hlinkClick r:id="rId3" action="ppaction://hlinkfile"/>
              </a:rPr>
              <a:t>ervingfoodsolutions.com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98608"/>
      </p:ext>
    </p:extLst>
  </p:cSld>
  <p:clrMapOvr>
    <a:masterClrMapping/>
  </p:clrMapOvr>
  <p:transition spd="med">
    <p:pull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8288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endParaRPr lang="en-US" sz="2800" b="1" dirty="0" smtClean="0"/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Take the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3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5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 Higher Education Food Recovery Challenge</a:t>
            </a:r>
            <a:r>
              <a:rPr lang="en-US" sz="5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endParaRPr lang="en-US" sz="5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and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3500" dirty="0" smtClean="0"/>
              <a:t>together – </a:t>
            </a:r>
            <a:r>
              <a:rPr lang="en-US" sz="3500" b="1" i="1" dirty="0" smtClean="0">
                <a:solidFill>
                  <a:srgbClr val="99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take a bite out of food waste!</a:t>
            </a:r>
          </a:p>
          <a:p>
            <a:pPr>
              <a:lnSpc>
                <a:spcPct val="80000"/>
              </a:lnSpc>
              <a:defRPr/>
            </a:pPr>
            <a:endParaRPr lang="en-US" sz="3500" b="1" i="1" dirty="0" smtClean="0">
              <a:solidFill>
                <a:srgbClr val="9933FF"/>
              </a:solidFill>
            </a:endParaRPr>
          </a:p>
          <a:p>
            <a:pPr>
              <a:lnSpc>
                <a:spcPct val="80000"/>
              </a:lnSpc>
              <a:buNone/>
              <a:defRPr/>
            </a:pPr>
            <a:endParaRPr lang="en-US" sz="3500" dirty="0" smtClean="0"/>
          </a:p>
          <a:p>
            <a:pPr>
              <a:lnSpc>
                <a:spcPct val="80000"/>
              </a:lnSpc>
              <a:defRPr/>
            </a:pPr>
            <a:endParaRPr lang="en-US" sz="1000" b="1" dirty="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US" sz="1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</a:t>
            </a:r>
            <a:endParaRPr lang="en-US" sz="2800" b="1" i="1" dirty="0" smtClean="0">
              <a:solidFill>
                <a:srgbClr val="9933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defRPr/>
            </a:pPr>
            <a:endParaRPr lang="en-US" sz="2800" dirty="0" smtClean="0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2400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800" i="1" u="sng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68571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590800"/>
            <a:ext cx="7772400" cy="34290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en-US" sz="86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hlinkClick r:id="rId3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8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http://www.pagreencolleges.org/signup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/>
              <a:t>Josh </a:t>
            </a:r>
            <a:r>
              <a:rPr lang="en-US" sz="6200" b="1" dirty="0"/>
              <a:t>Hooper </a:t>
            </a: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>
                <a:solidFill>
                  <a:schemeClr val="accent5">
                    <a:lumMod val="50000"/>
                  </a:schemeClr>
                </a:solidFill>
              </a:rPr>
              <a:t>j</a:t>
            </a:r>
            <a:r>
              <a:rPr lang="en-US" sz="6200" b="1" u="sng" dirty="0" smtClean="0">
                <a:solidFill>
                  <a:schemeClr val="accent5">
                    <a:lumMod val="50000"/>
                  </a:schemeClr>
                </a:solidFill>
              </a:rPr>
              <a:t>osh.hooper@pagreencolleges.org </a:t>
            </a:r>
            <a:endParaRPr lang="en-US" sz="6200" b="1" u="sng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/>
              <a:t>Luke </a:t>
            </a:r>
            <a:r>
              <a:rPr lang="en-US" sz="6200" b="1" dirty="0"/>
              <a:t>Wolfgang </a:t>
            </a:r>
            <a:endParaRPr lang="en-US" sz="6200" b="1" dirty="0" smtClean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62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wolfgang.luke@epa.gov</a:t>
            </a:r>
            <a:endParaRPr lang="en-US" sz="6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6200" b="1"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500" b="1" dirty="0" smtClean="0">
              <a:solidFill>
                <a:srgbClr val="009966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500" b="1" dirty="0">
              <a:solidFill>
                <a:srgbClr val="009966"/>
              </a:solidFill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3500" b="1" dirty="0" smtClean="0">
              <a:solidFill>
                <a:srgbClr val="00996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For More Information or to Join….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2430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the PA Higher Education Food Recovery Challenge Partnership </a:t>
            </a:r>
            <a:r>
              <a:rPr lang="en-US" dirty="0" smtClean="0"/>
              <a:t>Project</a:t>
            </a:r>
            <a:endParaRPr lang="en-US" dirty="0" smtClean="0"/>
          </a:p>
          <a:p>
            <a:r>
              <a:rPr lang="en-US" dirty="0" smtClean="0"/>
              <a:t>3 year Results</a:t>
            </a:r>
          </a:p>
          <a:p>
            <a:r>
              <a:rPr lang="en-US" dirty="0" smtClean="0"/>
              <a:t>Case Study: Cabrini’s “Serving Food Solutions” Student Project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08" y="1219200"/>
            <a:ext cx="7620000" cy="990600"/>
          </a:xfrm>
        </p:spPr>
        <p:txBody>
          <a:bodyPr/>
          <a:lstStyle/>
          <a:p>
            <a:r>
              <a:rPr lang="en-US" sz="4000" b="1" dirty="0" smtClean="0"/>
              <a:t>Presentation Overview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0206224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57200" y="354419"/>
            <a:ext cx="3429000" cy="57415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013276"/>
            <a:ext cx="3877235" cy="2244524"/>
          </a:xfrm>
        </p:spPr>
        <p:txBody>
          <a:bodyPr>
            <a:noAutofit/>
          </a:bodyPr>
          <a:lstStyle/>
          <a:p>
            <a:r>
              <a:rPr lang="en-US" dirty="0" smtClean="0"/>
              <a:t>PA Higher Education Food</a:t>
            </a:r>
            <a:br>
              <a:rPr lang="en-US" dirty="0" smtClean="0"/>
            </a:br>
            <a:r>
              <a:rPr lang="en-US" dirty="0" smtClean="0"/>
              <a:t>Recovery Challenge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597" y="5335480"/>
            <a:ext cx="3309803" cy="912920"/>
          </a:xfrm>
        </p:spPr>
        <p:txBody>
          <a:bodyPr/>
          <a:lstStyle/>
          <a:p>
            <a:r>
              <a:rPr lang="en-US" dirty="0" smtClean="0"/>
              <a:t>A partnership driven by Sodexo, PERC and the EPA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62000" y="592348"/>
            <a:ext cx="2819400" cy="5257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ttps://encrypted-tbn2.gstatic.com/images?q=tbn:ANd9GcSryF_8P2y9_oO53VZdE9x_CLKcl5jeNUaRc3nYre_1JdYuvNZ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29" y="228600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267200"/>
            <a:ext cx="1676400" cy="12362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03" y="914400"/>
            <a:ext cx="2480151" cy="838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3801" y="528618"/>
            <a:ext cx="2416361" cy="24069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719649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9852" y="381000"/>
            <a:ext cx="383331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581400" y="3878648"/>
            <a:ext cx="2666999" cy="2979352"/>
            <a:chOff x="820948" y="1905000"/>
            <a:chExt cx="2666999" cy="2979352"/>
          </a:xfrm>
        </p:grpSpPr>
        <p:sp>
          <p:nvSpPr>
            <p:cNvPr id="3" name="Rectangle 2"/>
            <p:cNvSpPr/>
            <p:nvPr/>
          </p:nvSpPr>
          <p:spPr>
            <a:xfrm>
              <a:off x="830234" y="1905000"/>
              <a:ext cx="2209140" cy="2533056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04351" y="1984976"/>
              <a:ext cx="848579" cy="7870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encrypted-tbn2.gstatic.com/images?q=tbn:ANd9GcSryF_8P2y9_oO53VZdE9x_CLKcl5jeNUaRc3nYre_1JdYuvNZI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2304" y="2036136"/>
              <a:ext cx="6858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3"/>
            <p:cNvSpPr txBox="1">
              <a:spLocks noChangeArrowheads="1"/>
            </p:cNvSpPr>
            <p:nvPr/>
          </p:nvSpPr>
          <p:spPr>
            <a:xfrm>
              <a:off x="820948" y="2289775"/>
              <a:ext cx="2666999" cy="25945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/>
                <a:t> </a:t>
              </a:r>
            </a:p>
            <a:p>
              <a:pPr marL="457200" indent="-457200"/>
              <a:r>
                <a:rPr lang="en-US" sz="2000" dirty="0" smtClean="0"/>
                <a:t>Program</a:t>
              </a:r>
            </a:p>
            <a:p>
              <a:pPr marL="457200" indent="-457200"/>
              <a:r>
                <a:rPr lang="en-US" sz="2000" dirty="0" smtClean="0"/>
                <a:t>Technical experts</a:t>
              </a:r>
            </a:p>
            <a:p>
              <a:pPr marL="457200" indent="-457200"/>
              <a:r>
                <a:rPr lang="en-US" sz="2000" dirty="0" smtClean="0"/>
                <a:t>External Recognition</a:t>
              </a:r>
            </a:p>
            <a:p>
              <a:pPr marL="0" indent="0">
                <a:buFont typeface="Symbol" pitchFamily="18" charset="2"/>
                <a:buNone/>
              </a:pPr>
              <a:endParaRPr lang="en-US" sz="2600" dirty="0" smtClean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116170" y="1366424"/>
            <a:ext cx="2437280" cy="2286110"/>
            <a:chOff x="6076950" y="881330"/>
            <a:chExt cx="2437280" cy="2286110"/>
          </a:xfrm>
        </p:grpSpPr>
        <p:sp>
          <p:nvSpPr>
            <p:cNvPr id="16" name="Rectangle 15"/>
            <p:cNvSpPr/>
            <p:nvPr/>
          </p:nvSpPr>
          <p:spPr>
            <a:xfrm>
              <a:off x="6228230" y="1330583"/>
              <a:ext cx="2286000" cy="1488817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43734" y="881330"/>
              <a:ext cx="1467970" cy="533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5345" y="914400"/>
              <a:ext cx="1391770" cy="470367"/>
            </a:xfrm>
            <a:prstGeom prst="rect">
              <a:avLst/>
            </a:prstGeom>
          </p:spPr>
        </p:pic>
        <p:sp>
          <p:nvSpPr>
            <p:cNvPr id="22" name="Rectangle 3"/>
            <p:cNvSpPr txBox="1">
              <a:spLocks noChangeArrowheads="1"/>
            </p:cNvSpPr>
            <p:nvPr/>
          </p:nvSpPr>
          <p:spPr>
            <a:xfrm>
              <a:off x="6076950" y="1066690"/>
              <a:ext cx="2286000" cy="2100750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/>
                <a:t> </a:t>
              </a:r>
            </a:p>
            <a:p>
              <a:pPr marL="457200" indent="-457200"/>
              <a:r>
                <a:rPr lang="en-US" sz="2000" dirty="0"/>
                <a:t>Leadership</a:t>
              </a:r>
            </a:p>
            <a:p>
              <a:pPr marL="457200" indent="-457200"/>
              <a:r>
                <a:rPr lang="en-US" sz="2000" dirty="0" smtClean="0"/>
                <a:t>Funding</a:t>
              </a:r>
            </a:p>
            <a:p>
              <a:pPr marL="457200" indent="-457200"/>
              <a:r>
                <a:rPr lang="en-US" sz="2000" dirty="0" smtClean="0"/>
                <a:t>Participation</a:t>
              </a:r>
            </a:p>
            <a:p>
              <a:pPr marL="0" indent="0">
                <a:buFont typeface="Symbol" pitchFamily="18" charset="2"/>
                <a:buNone/>
              </a:pPr>
              <a:endParaRPr lang="en-US" sz="2600" dirty="0" smtClean="0"/>
            </a:p>
          </p:txBody>
        </p:sp>
      </p:grpSp>
      <p:pic>
        <p:nvPicPr>
          <p:cNvPr id="25" name="Picture 2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5517" y="1543523"/>
            <a:ext cx="2176611" cy="14981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80" y="5022392"/>
            <a:ext cx="1981200" cy="1185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81000" y="4485086"/>
            <a:ext cx="2350722" cy="609600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  <a:softEdge rad="63500"/>
          </a:effectLst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  <a:defRPr sz="2800" b="1">
                <a:solidFill>
                  <a:schemeClr val="tx2"/>
                </a:solidFill>
              </a:defRPr>
            </a:lvl1pPr>
            <a:lvl2pPr marL="640080" indent="-27432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>
                <a:solidFill>
                  <a:schemeClr val="tx2"/>
                </a:solidFill>
              </a:defRPr>
            </a:lvl2pPr>
            <a:lvl3pPr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>
                <a:solidFill>
                  <a:schemeClr val="tx2"/>
                </a:solidFill>
              </a:defRPr>
            </a:lvl3pPr>
            <a:lvl4pPr marL="112471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>
                <a:solidFill>
                  <a:schemeClr val="tx2"/>
                </a:solidFill>
              </a:defRPr>
            </a:lvl4pPr>
            <a:lvl5pPr marL="132588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baseline="0">
                <a:solidFill>
                  <a:schemeClr val="tx2"/>
                </a:solidFill>
              </a:defRPr>
            </a:lvl5pPr>
            <a:lvl6pPr marL="1517904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6pPr>
            <a:lvl7pPr marL="1719072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7pPr>
            <a:lvl8pPr marL="192024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8pPr>
            <a:lvl9pPr marL="2121408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Connection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2754" y="1406783"/>
            <a:ext cx="2666999" cy="2977633"/>
            <a:chOff x="3276600" y="3277804"/>
            <a:chExt cx="2666999" cy="3275396"/>
          </a:xfrm>
        </p:grpSpPr>
        <p:sp>
          <p:nvSpPr>
            <p:cNvPr id="5" name="Rectangle 4"/>
            <p:cNvSpPr/>
            <p:nvPr/>
          </p:nvSpPr>
          <p:spPr>
            <a:xfrm>
              <a:off x="3285226" y="3277804"/>
              <a:ext cx="2514600" cy="3153072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868948" y="3418522"/>
              <a:ext cx="1219200" cy="907625"/>
              <a:chOff x="3922139" y="3266122"/>
              <a:chExt cx="1219200" cy="90762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3922139" y="3266122"/>
                <a:ext cx="1219200" cy="90762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98743" y="3360206"/>
                <a:ext cx="1065992" cy="7861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</p:grpSp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3276600" y="3958623"/>
              <a:ext cx="2666999" cy="2594577"/>
            </a:xfrm>
            <a:prstGeom prst="rect">
              <a:avLst/>
            </a:prstGeom>
            <a:noFill/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34290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40080" indent="-27432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12471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132588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600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  <a:lvl6pPr marL="1517904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6pPr>
              <a:lvl7pPr marL="1719072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7pPr>
              <a:lvl8pPr marL="192024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8pPr>
              <a:lvl9pPr marL="2121408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SzPct val="76000"/>
                <a:buFont typeface="Wingdings 2" pitchFamily="18" charset="2"/>
                <a:buChar char=""/>
                <a:defRPr sz="1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 smtClean="0"/>
                <a:t> </a:t>
              </a:r>
            </a:p>
            <a:p>
              <a:pPr marL="457200" indent="-457200"/>
              <a:r>
                <a:rPr lang="en-US" sz="2000" dirty="0" smtClean="0"/>
                <a:t>Promotion to schools</a:t>
              </a:r>
            </a:p>
            <a:p>
              <a:pPr marL="457200" indent="-457200"/>
              <a:r>
                <a:rPr lang="en-US" sz="2000" dirty="0" smtClean="0"/>
                <a:t>Communication Infrastructure</a:t>
              </a:r>
            </a:p>
            <a:p>
              <a:pPr marL="457200" indent="-457200"/>
              <a:r>
                <a:rPr lang="en-US" sz="2000" dirty="0" smtClean="0"/>
                <a:t>Competitive feedback</a:t>
              </a:r>
            </a:p>
            <a:p>
              <a:pPr marL="457200" indent="-457200"/>
              <a:r>
                <a:rPr lang="en-US" sz="2000" dirty="0" smtClean="0"/>
                <a:t>Secretariat</a:t>
              </a:r>
            </a:p>
            <a:p>
              <a:pPr marL="0" indent="0">
                <a:buFont typeface="Symbol" pitchFamily="18" charset="2"/>
                <a:buNone/>
              </a:pPr>
              <a:endParaRPr lang="en-US" sz="2600" dirty="0" smtClean="0"/>
            </a:p>
          </p:txBody>
        </p:sp>
      </p:grp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776930" y="3430434"/>
            <a:ext cx="1802922" cy="609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2800" b="1" dirty="0" smtClean="0"/>
              <a:t>Content</a:t>
            </a:r>
            <a:endParaRPr lang="en-US" sz="2800" b="1" dirty="0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6343650" y="3326533"/>
            <a:ext cx="2209800" cy="722376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bg1">
                <a:alpha val="40000"/>
              </a:schemeClr>
            </a:glow>
            <a:softEdge rad="254000"/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 2" pitchFamily="18" charset="2"/>
              <a:buNone/>
            </a:pPr>
            <a:r>
              <a:rPr lang="en-US" sz="2800" b="1" dirty="0" smtClean="0"/>
              <a:t>Leadership</a:t>
            </a:r>
            <a:endParaRPr lang="en-US" sz="2800" b="1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025057"/>
            <a:ext cx="1905000" cy="2321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9069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27922"/>
            <a:ext cx="4724400" cy="45776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32656"/>
            <a:ext cx="8458200" cy="990600"/>
          </a:xfrm>
        </p:spPr>
        <p:txBody>
          <a:bodyPr/>
          <a:lstStyle/>
          <a:p>
            <a:r>
              <a:rPr lang="en-US" sz="2800" b="1" dirty="0" smtClean="0"/>
              <a:t>The Platform: EPA’s Food Recovery Challenge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77546"/>
      </p:ext>
    </p:extLst>
  </p:cSld>
  <p:clrMapOvr>
    <a:masterClrMapping/>
  </p:clrMapOvr>
  <p:transition spd="med"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3900" y="2590800"/>
            <a:ext cx="77724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Total Food </a:t>
            </a:r>
            <a:r>
              <a:rPr lang="en-US" dirty="0" smtClean="0"/>
              <a:t>Diverted From Landfill:</a:t>
            </a:r>
          </a:p>
          <a:p>
            <a:r>
              <a:rPr lang="en-US" dirty="0" smtClean="0"/>
              <a:t>482 Tons </a:t>
            </a:r>
            <a:r>
              <a:rPr lang="en-US" dirty="0" smtClean="0"/>
              <a:t>as of 2015</a:t>
            </a:r>
          </a:p>
          <a:p>
            <a:pPr lvl="1"/>
            <a:r>
              <a:rPr lang="en-US" dirty="0" smtClean="0"/>
              <a:t>441.23 Tons of Composting</a:t>
            </a:r>
          </a:p>
          <a:p>
            <a:pPr lvl="1"/>
            <a:r>
              <a:rPr lang="en-US" dirty="0" smtClean="0"/>
              <a:t>26.05 Tons of Prevention</a:t>
            </a:r>
          </a:p>
          <a:p>
            <a:pPr lvl="1"/>
            <a:r>
              <a:rPr lang="en-US" dirty="0" smtClean="0"/>
              <a:t>29,240lbs of Food Donation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Environmental </a:t>
            </a:r>
            <a:r>
              <a:rPr lang="en-US" dirty="0" smtClean="0"/>
              <a:t>Outcomes:</a:t>
            </a:r>
          </a:p>
          <a:p>
            <a:r>
              <a:rPr lang="en-US" dirty="0" smtClean="0"/>
              <a:t>428 MTCO</a:t>
            </a:r>
            <a:r>
              <a:rPr lang="en-US" sz="2000" dirty="0" smtClean="0"/>
              <a:t>2</a:t>
            </a:r>
            <a:r>
              <a:rPr lang="en-US" dirty="0" smtClean="0"/>
              <a:t>E</a:t>
            </a:r>
            <a:r>
              <a:rPr lang="en-US" sz="2000" dirty="0" smtClean="0"/>
              <a:t> </a:t>
            </a:r>
            <a:r>
              <a:rPr lang="en-US" dirty="0" smtClean="0"/>
              <a:t>Reduced</a:t>
            </a: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 </a:t>
            </a:r>
            <a:r>
              <a:rPr lang="en-US" b="1" dirty="0" smtClean="0"/>
              <a:t>Year Environmental Results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85032"/>
            <a:ext cx="2060448" cy="256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1869"/>
      </p:ext>
    </p:extLst>
  </p:cSld>
  <p:clrMapOvr>
    <a:masterClrMapping/>
  </p:clrMapOvr>
  <p:transition spd="med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Environmental Equivalencies: </a:t>
            </a:r>
          </a:p>
          <a:p>
            <a:r>
              <a:rPr lang="en-US" dirty="0" smtClean="0"/>
              <a:t>103 Passenger Vehicles </a:t>
            </a:r>
            <a:endParaRPr lang="en-US" dirty="0" smtClean="0"/>
          </a:p>
          <a:p>
            <a:r>
              <a:rPr lang="en-US" dirty="0" smtClean="0"/>
              <a:t>54,928 Gallons of Gasoline</a:t>
            </a:r>
            <a:endParaRPr lang="en-US" dirty="0" smtClean="0"/>
          </a:p>
          <a:p>
            <a:r>
              <a:rPr lang="en-US" dirty="0" smtClean="0"/>
              <a:t>52 Households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24,367 </a:t>
            </a:r>
            <a:r>
              <a:rPr lang="en-US" dirty="0" smtClean="0"/>
              <a:t>Meals Served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3 </a:t>
            </a:r>
            <a:r>
              <a:rPr lang="en-US" b="1" dirty="0" smtClean="0"/>
              <a:t>Year Results Continued…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EAA81-B188-49BC-9085-4E80FD0DB5B1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097846"/>
            <a:ext cx="3943953" cy="213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93066"/>
      </p:ext>
    </p:extLst>
  </p:cSld>
  <p:clrMapOvr>
    <a:masterClrMapping/>
  </p:clrMapOvr>
  <p:transition spd="med">
    <p:pull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Award Winning Program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754943"/>
            <a:ext cx="4380610" cy="32531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6324600"/>
            <a:ext cx="894735" cy="38100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9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http://www.pagreencolleges.org/Resources/Pictures/15-04-23%20EPA%20Award%20MH-29AwardCroppe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54944"/>
            <a:ext cx="4114800" cy="325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314224"/>
      </p:ext>
    </p:extLst>
  </p:cSld>
  <p:clrMapOvr>
    <a:masterClrMapping/>
  </p:clrMapOvr>
  <p:transition spd="med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Award Winning Program Continued..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PERC won 2014 FRC Endorser of the Year</a:t>
            </a:r>
          </a:p>
          <a:p>
            <a:r>
              <a:rPr lang="en-US" dirty="0" smtClean="0"/>
              <a:t>Cabrini Communications Students won 2015 Davey Awards (Silver Winner)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 more national FRC award winners from PA-HE FRC will be announced for 2016</a:t>
            </a:r>
          </a:p>
          <a:p>
            <a:r>
              <a:rPr lang="en-US" dirty="0" smtClean="0"/>
              <a:t>Winners Announced on the Quarterly Call December 6</a:t>
            </a:r>
            <a:r>
              <a:rPr lang="en-US" baseline="30000" dirty="0" smtClean="0"/>
              <a:t>th</a:t>
            </a:r>
            <a:r>
              <a:rPr lang="en-US" dirty="0" smtClean="0"/>
              <a:t> at 2:30pm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1909-BF23-47D6-B0CC-AFC4A9B1514C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23952"/>
      </p:ext>
    </p:extLst>
  </p:cSld>
  <p:clrMapOvr>
    <a:masterClrMapping/>
  </p:clrMapOvr>
  <p:transition spd="med">
    <p:pull dir="r"/>
  </p:transition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D74C944-3F53-4A13-82FA-AD0FFB4B363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4BFA99C-3971-4395-AF5E-C0B669DF929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BD212A1-A47F-4749-9C64-D581D622047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D3583638-BDAE-4842-9444-0C08EE9CBDF5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7F437B85-6FC8-4C89-9DA4-44E92C51F060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A8E26AE-48CF-47C3-8825-EE94F5EF801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7EA04F9E-48B5-4569-A6A2-281CD76B4B9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49810D9-9DAE-4FD9-83E2-09BD2CA361B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401CF52-3DB9-4333-8619-F9D7DAD4907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09B2EBC-DF78-4122-9EB9-2375C8908C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C2ED5EA-8E51-4FBC-916F-89F68BEBB6E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7A722270-17B8-44EC-A6E5-CACF1D90DADE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BEF6567-2C5B-470C-A261-7D7B89CB5B1E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EA9A072-0E73-4491-84B8-793CCBD9A8E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9E9D12F-64BB-4C04-A721-25CF7106FDF9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766F0D8-0F49-4925-B810-F648B4DA1D3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A88A60D-CB7F-4CA8-9FE1-7ABF0D137CA9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2D0CFB3D-E44F-4652-86B2-C506139129A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5104</TotalTime>
  <Words>334</Words>
  <Application>Microsoft Office PowerPoint</Application>
  <PresentationFormat>On-screen Show (4:3)</PresentationFormat>
  <Paragraphs>102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Calibri</vt:lpstr>
      <vt:lpstr>Symbol</vt:lpstr>
      <vt:lpstr>Wingdings</vt:lpstr>
      <vt:lpstr>Wingdings 2</vt:lpstr>
      <vt:lpstr>1_Blank Presentation</vt:lpstr>
      <vt:lpstr>“Changing Times” -The PA Higher Education Food Recovery Challenge</vt:lpstr>
      <vt:lpstr>Presentation Overview</vt:lpstr>
      <vt:lpstr>PA Higher Education Food Recovery Challenge</vt:lpstr>
      <vt:lpstr>PowerPoint Presentation</vt:lpstr>
      <vt:lpstr>The Platform: EPA’s Food Recovery Challenge</vt:lpstr>
      <vt:lpstr>3 Year Environmental Results</vt:lpstr>
      <vt:lpstr>3 Year Results Continued…</vt:lpstr>
      <vt:lpstr>Award Winning Program</vt:lpstr>
      <vt:lpstr>Award Winning Program Continued..</vt:lpstr>
      <vt:lpstr> Case Study</vt:lpstr>
      <vt:lpstr>servingfoodsolutions.com</vt:lpstr>
      <vt:lpstr>  </vt:lpstr>
      <vt:lpstr>For More Information or to Join….</vt:lpstr>
    </vt:vector>
  </TitlesOfParts>
  <Company>US-EPA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Food Management Through the Food Recover Challenge</dc:title>
  <dc:creator>dbrody</dc:creator>
  <cp:lastModifiedBy>Wolfgang, Luke</cp:lastModifiedBy>
  <cp:revision>460</cp:revision>
  <cp:lastPrinted>2012-04-03T14:26:04Z</cp:lastPrinted>
  <dcterms:created xsi:type="dcterms:W3CDTF">2011-08-29T21:35:29Z</dcterms:created>
  <dcterms:modified xsi:type="dcterms:W3CDTF">2016-10-19T15:42:26Z</dcterms:modified>
</cp:coreProperties>
</file>